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7"/>
  </p:notesMasterIdLst>
  <p:handoutMasterIdLst>
    <p:handoutMasterId r:id="rId72"/>
  </p:handoutMasterIdLst>
  <p:sldIdLst>
    <p:sldId id="861" r:id="rId3"/>
    <p:sldId id="862" r:id="rId4"/>
    <p:sldId id="863" r:id="rId5"/>
    <p:sldId id="864" r:id="rId6"/>
    <p:sldId id="878" r:id="rId7"/>
    <p:sldId id="879" r:id="rId8"/>
    <p:sldId id="880" r:id="rId9"/>
    <p:sldId id="881" r:id="rId10"/>
    <p:sldId id="883" r:id="rId11"/>
    <p:sldId id="868" r:id="rId12"/>
    <p:sldId id="869" r:id="rId13"/>
    <p:sldId id="870" r:id="rId14"/>
    <p:sldId id="871" r:id="rId15"/>
    <p:sldId id="875" r:id="rId16"/>
    <p:sldId id="876" r:id="rId17"/>
    <p:sldId id="877" r:id="rId18"/>
    <p:sldId id="952" r:id="rId19"/>
    <p:sldId id="895" r:id="rId20"/>
    <p:sldId id="896" r:id="rId21"/>
    <p:sldId id="897" r:id="rId22"/>
    <p:sldId id="898" r:id="rId23"/>
    <p:sldId id="899" r:id="rId24"/>
    <p:sldId id="900" r:id="rId25"/>
    <p:sldId id="901" r:id="rId26"/>
    <p:sldId id="902" r:id="rId27"/>
    <p:sldId id="903" r:id="rId28"/>
    <p:sldId id="904" r:id="rId29"/>
    <p:sldId id="905" r:id="rId30"/>
    <p:sldId id="906" r:id="rId31"/>
    <p:sldId id="907" r:id="rId32"/>
    <p:sldId id="908" r:id="rId33"/>
    <p:sldId id="909" r:id="rId34"/>
    <p:sldId id="910" r:id="rId35"/>
    <p:sldId id="911" r:id="rId36"/>
    <p:sldId id="912" r:id="rId37"/>
    <p:sldId id="913" r:id="rId38"/>
    <p:sldId id="914" r:id="rId39"/>
    <p:sldId id="915" r:id="rId40"/>
    <p:sldId id="916" r:id="rId41"/>
    <p:sldId id="917" r:id="rId42"/>
    <p:sldId id="919" r:id="rId43"/>
    <p:sldId id="920" r:id="rId44"/>
    <p:sldId id="921" r:id="rId45"/>
    <p:sldId id="922" r:id="rId46"/>
    <p:sldId id="923" r:id="rId47"/>
    <p:sldId id="924" r:id="rId48"/>
    <p:sldId id="925" r:id="rId49"/>
    <p:sldId id="926" r:id="rId50"/>
    <p:sldId id="927" r:id="rId51"/>
    <p:sldId id="928" r:id="rId52"/>
    <p:sldId id="929" r:id="rId53"/>
    <p:sldId id="930" r:id="rId54"/>
    <p:sldId id="931" r:id="rId55"/>
    <p:sldId id="937" r:id="rId56"/>
    <p:sldId id="938" r:id="rId57"/>
    <p:sldId id="940" r:id="rId58"/>
    <p:sldId id="941" r:id="rId59"/>
    <p:sldId id="942" r:id="rId60"/>
    <p:sldId id="943" r:id="rId61"/>
    <p:sldId id="944" r:id="rId62"/>
    <p:sldId id="945" r:id="rId63"/>
    <p:sldId id="946" r:id="rId64"/>
    <p:sldId id="947" r:id="rId65"/>
    <p:sldId id="948" r:id="rId66"/>
    <p:sldId id="949" r:id="rId68"/>
    <p:sldId id="950" r:id="rId69"/>
    <p:sldId id="951" r:id="rId70"/>
    <p:sldId id="953" r:id="rId71"/>
  </p:sldIdLst>
  <p:sldSz cx="9144000" cy="6858000" type="screen4x3"/>
  <p:notesSz cx="6858000" cy="9144000"/>
  <p:custDataLst>
    <p:tags r:id="rId76"/>
  </p:custDataLst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CCCC00"/>
    <a:srgbClr val="FF9900"/>
    <a:srgbClr val="FF3300"/>
    <a:srgbClr val="00CC99"/>
    <a:srgbClr val="33CCCC"/>
    <a:srgbClr val="00808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89" d="100"/>
          <a:sy n="89" d="100"/>
        </p:scale>
        <p:origin x="1160" y="64"/>
      </p:cViewPr>
      <p:guideLst>
        <p:guide orient="horz" pos="2160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6" Type="http://schemas.openxmlformats.org/officeDocument/2006/relationships/tags" Target="tags/tag1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handoutMaster" Target="handoutMasters/handoutMaster1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  <p:sp>
        <p:nvSpPr>
          <p:cNvPr id="706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8809038" y="0"/>
            <a:ext cx="334963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Freeform 3"/>
          <p:cNvSpPr/>
          <p:nvPr/>
        </p:nvSpPr>
        <p:spPr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2" name="Freeform 4"/>
          <p:cNvSpPr/>
          <p:nvPr/>
        </p:nvSpPr>
        <p:spPr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3" name="Freeform 5"/>
          <p:cNvSpPr/>
          <p:nvPr/>
        </p:nvSpPr>
        <p:spPr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4" name="Freeform 6"/>
          <p:cNvSpPr/>
          <p:nvPr/>
        </p:nvSpPr>
        <p:spPr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5" name="Freeform 7"/>
          <p:cNvSpPr/>
          <p:nvPr/>
        </p:nvSpPr>
        <p:spPr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6" name="Freeform 8"/>
          <p:cNvSpPr/>
          <p:nvPr/>
        </p:nvSpPr>
        <p:spPr>
          <a:xfrm>
            <a:off x="0" y="-20637"/>
            <a:ext cx="9144000" cy="1682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7" name="Freeform 9"/>
          <p:cNvSpPr/>
          <p:nvPr/>
        </p:nvSpPr>
        <p:spPr>
          <a:xfrm>
            <a:off x="0" y="-20637"/>
            <a:ext cx="8388350" cy="1068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8" name="Freeform 10"/>
          <p:cNvSpPr/>
          <p:nvPr/>
        </p:nvSpPr>
        <p:spPr>
          <a:xfrm>
            <a:off x="0" y="-20637"/>
            <a:ext cx="457835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8809038" y="0"/>
            <a:ext cx="334963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Freeform 3"/>
          <p:cNvSpPr/>
          <p:nvPr/>
        </p:nvSpPr>
        <p:spPr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" name="Freeform 4"/>
          <p:cNvSpPr/>
          <p:nvPr/>
        </p:nvSpPr>
        <p:spPr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9" name="Freeform 5"/>
          <p:cNvSpPr/>
          <p:nvPr/>
        </p:nvSpPr>
        <p:spPr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0" name="Freeform 6"/>
          <p:cNvSpPr/>
          <p:nvPr/>
        </p:nvSpPr>
        <p:spPr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1" name="Freeform 7"/>
          <p:cNvSpPr/>
          <p:nvPr/>
        </p:nvSpPr>
        <p:spPr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2" name="Freeform 8"/>
          <p:cNvSpPr/>
          <p:nvPr/>
        </p:nvSpPr>
        <p:spPr>
          <a:xfrm>
            <a:off x="0" y="-20637"/>
            <a:ext cx="9144000" cy="1682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3" name="Freeform 9"/>
          <p:cNvSpPr/>
          <p:nvPr/>
        </p:nvSpPr>
        <p:spPr>
          <a:xfrm>
            <a:off x="0" y="-20637"/>
            <a:ext cx="8388350" cy="1068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4" name="Freeform 10"/>
          <p:cNvSpPr/>
          <p:nvPr/>
        </p:nvSpPr>
        <p:spPr>
          <a:xfrm>
            <a:off x="0" y="-20637"/>
            <a:ext cx="457835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5" name="Rectangle 1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6" name="Rectangle 12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 autoUpdateAnimBg="0"/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1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image" Target="../media/image44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emf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jpeg"/><Relationship Id="rId1" Type="http://schemas.openxmlformats.org/officeDocument/2006/relationships/hyperlink" Target="http://biyolojiegitim.yyu.edu.tr/k/Hal/images/Halobacterium spp_jpg.jp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 Box 2"/>
          <p:cNvSpPr txBox="1"/>
          <p:nvPr/>
        </p:nvSpPr>
        <p:spPr>
          <a:xfrm>
            <a:off x="0" y="0"/>
            <a:ext cx="52212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第二节   古生菌（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Archaea）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416195" name="Text Box 3"/>
          <p:cNvSpPr txBox="1"/>
          <p:nvPr/>
        </p:nvSpPr>
        <p:spPr>
          <a:xfrm>
            <a:off x="323850" y="836613"/>
            <a:ext cx="26844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一、概念的提出</a:t>
            </a:r>
            <a:endParaRPr lang="zh-CN" altLang="zh-CN" sz="2400" b="1" dirty="0">
              <a:ea typeface="黑体" panose="02010609060101010101" pitchFamily="49" charset="-122"/>
            </a:endParaRPr>
          </a:p>
        </p:txBody>
      </p:sp>
      <p:sp>
        <p:nvSpPr>
          <p:cNvPr id="1416196" name="Text Box 4"/>
          <p:cNvSpPr txBox="1"/>
          <p:nvPr/>
        </p:nvSpPr>
        <p:spPr>
          <a:xfrm>
            <a:off x="139700" y="1484313"/>
            <a:ext cx="8926513" cy="936625"/>
          </a:xfrm>
          <a:prstGeom prst="rect">
            <a:avLst/>
          </a:prstGeom>
          <a:solidFill>
            <a:srgbClr val="003300"/>
          </a:solidFill>
          <a:ln w="2857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1977年，</a:t>
            </a:r>
            <a:r>
              <a:rPr lang="en-US" altLang="zh-CN" sz="2400" b="1" dirty="0">
                <a:ea typeface="黑体" panose="02010609060101010101" pitchFamily="49" charset="-122"/>
              </a:rPr>
              <a:t>Carl Woese</a:t>
            </a:r>
            <a:r>
              <a:rPr lang="zh-CN" altLang="en-US" sz="2400" b="1" dirty="0">
                <a:ea typeface="黑体" panose="02010609060101010101" pitchFamily="49" charset="-122"/>
              </a:rPr>
              <a:t>以16</a:t>
            </a:r>
            <a:r>
              <a:rPr lang="en-US" altLang="zh-CN" sz="2400" b="1" dirty="0">
                <a:ea typeface="黑体" panose="02010609060101010101" pitchFamily="49" charset="-122"/>
              </a:rPr>
              <a:t>S rRNA</a:t>
            </a:r>
            <a:r>
              <a:rPr lang="zh-CN" altLang="en-US" sz="2400" b="1" dirty="0">
                <a:ea typeface="黑体" panose="02010609060101010101" pitchFamily="49" charset="-122"/>
              </a:rPr>
              <a:t>序列比较为依据，提出的独立于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细菌和真核生物之外的生命的第三种形式。</a:t>
            </a:r>
            <a:endParaRPr lang="zh-CN" altLang="en-US" sz="2400" b="1" dirty="0">
              <a:solidFill>
                <a:srgbClr val="CCFF99"/>
              </a:solidFill>
              <a:ea typeface="黑体" panose="02010609060101010101" pitchFamily="49" charset="-122"/>
            </a:endParaRPr>
          </a:p>
        </p:txBody>
      </p:sp>
      <p:sp>
        <p:nvSpPr>
          <p:cNvPr id="1416197" name="Text Box 5"/>
          <p:cNvSpPr txBox="1"/>
          <p:nvPr/>
        </p:nvSpPr>
        <p:spPr>
          <a:xfrm>
            <a:off x="630238" y="2708275"/>
            <a:ext cx="8418512" cy="830263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ea typeface="黑体" panose="02010609060101010101" pitchFamily="49" charset="-122"/>
              </a:rPr>
              <a:t>在分类地位上与细菌和真核生物</a:t>
            </a:r>
            <a:r>
              <a:rPr lang="zh-CN" altLang="en-US" sz="2400" b="1" u="sng" dirty="0">
                <a:solidFill>
                  <a:schemeClr val="tx2"/>
                </a:solidFill>
                <a:ea typeface="黑体" panose="02010609060101010101" pitchFamily="49" charset="-122"/>
              </a:rPr>
              <a:t>并列为三域</a:t>
            </a:r>
            <a:r>
              <a:rPr lang="zh-CN" altLang="en-US" sz="2400" b="1" dirty="0"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ea typeface="黑体" panose="02010609060101010101" pitchFamily="49" charset="-122"/>
              </a:rPr>
              <a:t>Domain），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Font typeface="Marlett" pitchFamily="2" charset="2"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并且在进化谱系上更接近真核生物。</a:t>
            </a:r>
            <a:r>
              <a:rPr lang="zh-CN" altLang="en-US" sz="2400" b="1" dirty="0">
                <a:solidFill>
                  <a:srgbClr val="66FF33"/>
                </a:solidFill>
                <a:ea typeface="黑体" panose="02010609060101010101" pitchFamily="49" charset="-122"/>
              </a:rPr>
              <a:t>－第三种生命形式</a:t>
            </a:r>
            <a:endParaRPr lang="zh-CN" altLang="en-US" sz="2400" b="1" dirty="0">
              <a:solidFill>
                <a:srgbClr val="66FF33"/>
              </a:solidFill>
              <a:ea typeface="黑体" panose="02010609060101010101" pitchFamily="49" charset="-122"/>
            </a:endParaRPr>
          </a:p>
        </p:txBody>
      </p:sp>
      <p:sp>
        <p:nvSpPr>
          <p:cNvPr id="1416198" name="Text Box 6"/>
          <p:cNvSpPr txBox="1"/>
          <p:nvPr/>
        </p:nvSpPr>
        <p:spPr>
          <a:xfrm>
            <a:off x="631825" y="3860800"/>
            <a:ext cx="7143750" cy="461963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400" dirty="0"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ea typeface="黑体" panose="02010609060101010101" pitchFamily="49" charset="-122"/>
              </a:rPr>
              <a:t>在细胞构造上与细菌较为接近，同属</a:t>
            </a:r>
            <a:r>
              <a:rPr lang="zh-CN" altLang="en-US" sz="2400" b="1" u="sng" dirty="0">
                <a:solidFill>
                  <a:schemeClr val="tx2"/>
                </a:solidFill>
                <a:ea typeface="黑体" panose="02010609060101010101" pitchFamily="49" charset="-122"/>
              </a:rPr>
              <a:t>原核生物</a:t>
            </a:r>
            <a:r>
              <a:rPr lang="zh-CN" altLang="en-US" sz="2400" b="1" dirty="0">
                <a:ea typeface="黑体" panose="02010609060101010101" pitchFamily="49" charset="-122"/>
              </a:rPr>
              <a:t>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16199" name="Text Box 7"/>
          <p:cNvSpPr txBox="1"/>
          <p:nvPr/>
        </p:nvSpPr>
        <p:spPr>
          <a:xfrm>
            <a:off x="658813" y="4725988"/>
            <a:ext cx="8380412" cy="830262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400" dirty="0"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ea typeface="黑体" panose="02010609060101010101" pitchFamily="49" charset="-122"/>
              </a:rPr>
              <a:t>多生活于一些生存条件十分恶劣的</a:t>
            </a:r>
            <a:r>
              <a:rPr lang="zh-CN" altLang="en-US" sz="2400" b="1" u="sng" dirty="0">
                <a:solidFill>
                  <a:schemeClr val="tx2"/>
                </a:solidFill>
                <a:ea typeface="黑体" panose="02010609060101010101" pitchFamily="49" charset="-122"/>
              </a:rPr>
              <a:t>极端环境</a:t>
            </a:r>
            <a:r>
              <a:rPr lang="zh-CN" altLang="en-US" sz="2400" b="1" dirty="0">
                <a:ea typeface="黑体" panose="02010609060101010101" pitchFamily="49" charset="-122"/>
              </a:rPr>
              <a:t>中，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Font typeface="Marlett" pitchFamily="2" charset="2"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例如高温、高盐、高酸等。</a:t>
            </a:r>
            <a:r>
              <a:rPr lang="zh-CN" altLang="en-US" sz="2400" b="1" dirty="0">
                <a:solidFill>
                  <a:srgbClr val="66FF33"/>
                </a:solidFill>
                <a:ea typeface="黑体" panose="02010609060101010101" pitchFamily="49" charset="-122"/>
              </a:rPr>
              <a:t>－也存在于在普通生态环境中</a:t>
            </a:r>
            <a:endParaRPr lang="en-US" altLang="zh-CN" sz="2400" b="1" dirty="0">
              <a:solidFill>
                <a:srgbClr val="66FF33"/>
              </a:solidFill>
              <a:ea typeface="黑体" panose="02010609060101010101" pitchFamily="49" charset="-122"/>
            </a:endParaRPr>
          </a:p>
        </p:txBody>
      </p:sp>
      <p:sp>
        <p:nvSpPr>
          <p:cNvPr id="1416200" name="Text Box 8"/>
          <p:cNvSpPr txBox="1"/>
          <p:nvPr/>
        </p:nvSpPr>
        <p:spPr>
          <a:xfrm>
            <a:off x="250825" y="5949950"/>
            <a:ext cx="8820150" cy="452438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000" dirty="0">
                <a:ea typeface="黑体" panose="02010609060101010101" pitchFamily="49" charset="-122"/>
              </a:rPr>
              <a:t>  </a:t>
            </a:r>
            <a:r>
              <a:rPr lang="zh-CN" altLang="en-US" sz="2300" b="1" dirty="0">
                <a:solidFill>
                  <a:schemeClr val="folHlink"/>
                </a:solidFill>
                <a:ea typeface="黑体" panose="02010609060101010101" pitchFamily="49" charset="-122"/>
              </a:rPr>
              <a:t>原名：</a:t>
            </a:r>
            <a:r>
              <a:rPr lang="zh-CN" altLang="en-US" sz="2300" b="1" dirty="0">
                <a:ea typeface="黑体" panose="02010609060101010101" pitchFamily="49" charset="-122"/>
              </a:rPr>
              <a:t>古细菌（</a:t>
            </a:r>
            <a:r>
              <a:rPr lang="en-US" altLang="zh-CN" sz="2300" b="1" dirty="0">
                <a:ea typeface="黑体" panose="02010609060101010101" pitchFamily="49" charset="-122"/>
              </a:rPr>
              <a:t>Archaebacteria）；</a:t>
            </a:r>
            <a:r>
              <a:rPr lang="zh-CN" altLang="en-US" sz="2300" b="1" dirty="0">
                <a:solidFill>
                  <a:schemeClr val="folHlink"/>
                </a:solidFill>
                <a:ea typeface="黑体" panose="02010609060101010101" pitchFamily="49" charset="-122"/>
              </a:rPr>
              <a:t>后改名：</a:t>
            </a:r>
            <a:r>
              <a:rPr lang="zh-CN" altLang="en-US" sz="2300" b="1" dirty="0">
                <a:ea typeface="黑体" panose="02010609060101010101" pitchFamily="49" charset="-122"/>
              </a:rPr>
              <a:t>古生菌（</a:t>
            </a:r>
            <a:r>
              <a:rPr lang="en-US" altLang="zh-CN" sz="2300" b="1" dirty="0">
                <a:ea typeface="黑体" panose="02010609060101010101" pitchFamily="49" charset="-122"/>
              </a:rPr>
              <a:t>Archaea）</a:t>
            </a:r>
            <a:endParaRPr lang="zh-CN" altLang="en-US" sz="2300" b="1" dirty="0">
              <a:ea typeface="黑体" panose="02010609060101010101" pitchFamily="49" charset="-122"/>
            </a:endParaRPr>
          </a:p>
        </p:txBody>
      </p:sp>
      <p:sp>
        <p:nvSpPr>
          <p:cNvPr id="5129" name="Text Box 9"/>
          <p:cNvSpPr txBox="1"/>
          <p:nvPr/>
        </p:nvSpPr>
        <p:spPr>
          <a:xfrm>
            <a:off x="5435600" y="260350"/>
            <a:ext cx="2544763" cy="946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711200" lvl="0" indent="-711200">
              <a:spcBef>
                <a:spcPct val="0"/>
              </a:spcBef>
              <a:buNone/>
            </a:pPr>
            <a:r>
              <a:rPr lang="zh-CN" altLang="en-US" sz="2800" b="1" u="sng" dirty="0">
                <a:solidFill>
                  <a:srgbClr val="FF99CC"/>
                </a:solidFill>
                <a:ea typeface="黑体" panose="02010609060101010101" pitchFamily="49" charset="-122"/>
              </a:rPr>
              <a:t>参见</a:t>
            </a:r>
            <a:r>
              <a:rPr lang="en-US" altLang="zh-CN" sz="2800" b="1" u="sng" dirty="0">
                <a:solidFill>
                  <a:srgbClr val="FF99CC"/>
                </a:solidFill>
                <a:ea typeface="黑体" panose="02010609060101010101" pitchFamily="49" charset="-122"/>
              </a:rPr>
              <a:t>P316 ~ 318</a:t>
            </a:r>
            <a:endParaRPr lang="en-US" altLang="zh-CN" sz="2800" b="1" u="sng" dirty="0">
              <a:solidFill>
                <a:srgbClr val="FF99CC"/>
              </a:solidFill>
              <a:ea typeface="黑体" panose="02010609060101010101" pitchFamily="49" charset="-122"/>
            </a:endParaRPr>
          </a:p>
          <a:p>
            <a:pPr marL="711200" lvl="0" indent="-711200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FF99CC"/>
                </a:solidFill>
                <a:ea typeface="黑体" panose="02010609060101010101" pitchFamily="49" charset="-122"/>
              </a:rPr>
              <a:t>        </a:t>
            </a:r>
            <a:r>
              <a:rPr lang="en-US" altLang="zh-CN" sz="2800" b="1" u="sng" dirty="0">
                <a:solidFill>
                  <a:srgbClr val="FF99CC"/>
                </a:solidFill>
                <a:ea typeface="黑体" panose="02010609060101010101" pitchFamily="49" charset="-122"/>
              </a:rPr>
              <a:t>P368 ~ 373</a:t>
            </a:r>
            <a:endParaRPr lang="en-US" altLang="zh-CN" sz="2800" b="1" u="sng" dirty="0">
              <a:solidFill>
                <a:srgbClr val="FF99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6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6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6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6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6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16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6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6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16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16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16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16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6195" grpId="0"/>
      <p:bldP spid="1416196" grpId="0" animBg="1"/>
      <p:bldP spid="1416197" grpId="0" animBg="1"/>
      <p:bldP spid="1416198" grpId="0" animBg="1"/>
      <p:bldP spid="1416199" grpId="0" animBg="1"/>
      <p:bldP spid="141620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Text Box 2"/>
          <p:cNvSpPr txBox="1"/>
          <p:nvPr/>
        </p:nvSpPr>
        <p:spPr>
          <a:xfrm>
            <a:off x="0" y="0"/>
            <a:ext cx="52212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第二节   古生菌（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Archaea）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4339" name="Text Box 3"/>
          <p:cNvSpPr txBox="1"/>
          <p:nvPr/>
        </p:nvSpPr>
        <p:spPr>
          <a:xfrm>
            <a:off x="319088" y="1628775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340" name="Text Box 4"/>
          <p:cNvSpPr txBox="1"/>
          <p:nvPr/>
        </p:nvSpPr>
        <p:spPr>
          <a:xfrm>
            <a:off x="179388" y="3284538"/>
            <a:ext cx="8788400" cy="1273175"/>
          </a:xfrm>
          <a:prstGeom prst="rect">
            <a:avLst/>
          </a:prstGeom>
          <a:solidFill>
            <a:schemeClr val="bg2"/>
          </a:solidFill>
          <a:ln w="698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在</a:t>
            </a:r>
            <a:r>
              <a:rPr lang="zh-CN" altLang="en-US" sz="2800" b="1" dirty="0">
                <a:solidFill>
                  <a:srgbClr val="00FFFF"/>
                </a:solidFill>
                <a:ea typeface="黑体" panose="02010609060101010101" pitchFamily="49" charset="-122"/>
              </a:rPr>
              <a:t>细胞的结构</a:t>
            </a:r>
            <a:r>
              <a:rPr lang="zh-CN" altLang="en-US" sz="2800" b="1" dirty="0">
                <a:ea typeface="黑体" panose="02010609060101010101" pitchFamily="49" charset="-122"/>
              </a:rPr>
              <a:t>与功能上，</a:t>
            </a:r>
            <a:r>
              <a:rPr lang="zh-CN" altLang="en-US" sz="2800" b="1" dirty="0">
                <a:solidFill>
                  <a:srgbClr val="00FFFF"/>
                </a:solidFill>
                <a:ea typeface="黑体" panose="02010609060101010101" pitchFamily="49" charset="-122"/>
              </a:rPr>
              <a:t>古生菌</a:t>
            </a:r>
            <a:r>
              <a:rPr lang="zh-CN" altLang="en-US" sz="2800" b="1" dirty="0">
                <a:ea typeface="黑体" panose="02010609060101010101" pitchFamily="49" charset="-122"/>
              </a:rPr>
              <a:t>既有</a:t>
            </a:r>
            <a:r>
              <a:rPr lang="zh-CN" altLang="en-US" sz="2800" b="1" dirty="0">
                <a:solidFill>
                  <a:srgbClr val="00FFFF"/>
                </a:solidFill>
                <a:ea typeface="黑体" panose="02010609060101010101" pitchFamily="49" charset="-122"/>
              </a:rPr>
              <a:t>类似细菌</a:t>
            </a:r>
            <a:r>
              <a:rPr lang="zh-CN" altLang="en-US" sz="2800" b="1" dirty="0">
                <a:ea typeface="黑体" panose="02010609060101010101" pitchFamily="49" charset="-122"/>
              </a:rPr>
              <a:t>之处，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也有类似真核生物之处，还具有一些自己独特的特点。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Text Box 2"/>
          <p:cNvSpPr txBox="1"/>
          <p:nvPr/>
        </p:nvSpPr>
        <p:spPr>
          <a:xfrm>
            <a:off x="6821488" y="188913"/>
            <a:ext cx="23272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5363" name="Text Box 3"/>
          <p:cNvSpPr txBox="1"/>
          <p:nvPr/>
        </p:nvSpPr>
        <p:spPr>
          <a:xfrm>
            <a:off x="250825" y="404813"/>
            <a:ext cx="203200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（一）细胞壁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5364" name="Text Box 4"/>
          <p:cNvSpPr txBox="1"/>
          <p:nvPr/>
        </p:nvSpPr>
        <p:spPr>
          <a:xfrm>
            <a:off x="3365500" y="765175"/>
            <a:ext cx="22066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（参考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P46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5365" name="Text Box 5"/>
          <p:cNvSpPr txBox="1"/>
          <p:nvPr/>
        </p:nvSpPr>
        <p:spPr>
          <a:xfrm>
            <a:off x="971550" y="1628775"/>
            <a:ext cx="4473575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具有与细菌类似功能的细胞壁；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5366" name="Text Box 6"/>
          <p:cNvSpPr txBox="1"/>
          <p:nvPr/>
        </p:nvSpPr>
        <p:spPr>
          <a:xfrm>
            <a:off x="971550" y="2420938"/>
            <a:ext cx="53927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细胞壁的结构和化学成分均差别甚大；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5367" name="Text Box 7"/>
          <p:cNvSpPr txBox="1"/>
          <p:nvPr/>
        </p:nvSpPr>
        <p:spPr>
          <a:xfrm>
            <a:off x="611188" y="3357563"/>
            <a:ext cx="8208962" cy="1001712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已研究过的一些古生菌，它们细胞壁中没有真正的肽聚糖，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而是由多糖（假肽聚糖）、糖蛋白或蛋白质构成的。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5368" name="Text Box 8"/>
          <p:cNvSpPr txBox="1"/>
          <p:nvPr/>
        </p:nvSpPr>
        <p:spPr>
          <a:xfrm>
            <a:off x="1042988" y="4797425"/>
            <a:ext cx="5346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热原体属(</a:t>
            </a:r>
            <a:r>
              <a:rPr lang="en-US" altLang="zh-CN" sz="2400" b="1" i="1" dirty="0">
                <a:solidFill>
                  <a:schemeClr val="folHlink"/>
                </a:solidFill>
                <a:ea typeface="黑体" panose="02010609060101010101" pitchFamily="49" charset="-122"/>
              </a:rPr>
              <a:t>Thermoplasma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没有细胞壁；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Text Box 2"/>
          <p:cNvSpPr txBox="1"/>
          <p:nvPr/>
        </p:nvSpPr>
        <p:spPr>
          <a:xfrm>
            <a:off x="6799263" y="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6387" name="Text Box 3"/>
          <p:cNvSpPr txBox="1"/>
          <p:nvPr/>
        </p:nvSpPr>
        <p:spPr>
          <a:xfrm>
            <a:off x="250825" y="404813"/>
            <a:ext cx="203200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（一）细胞壁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6388" name="Text Box 4"/>
          <p:cNvSpPr txBox="1"/>
          <p:nvPr/>
        </p:nvSpPr>
        <p:spPr>
          <a:xfrm>
            <a:off x="6951663" y="6092825"/>
            <a:ext cx="148431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P46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6389" name="Picture 5" descr="b7-f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1066800"/>
            <a:ext cx="4894263" cy="579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90" name="Text Box 6"/>
          <p:cNvSpPr txBox="1"/>
          <p:nvPr/>
        </p:nvSpPr>
        <p:spPr>
          <a:xfrm>
            <a:off x="5508625" y="1628775"/>
            <a:ext cx="340677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000" b="1" dirty="0">
                <a:ea typeface="黑体" panose="02010609060101010101" pitchFamily="49" charset="-122"/>
              </a:rPr>
              <a:t>β-1,3</a:t>
            </a:r>
            <a:r>
              <a:rPr lang="zh-CN" altLang="en-US" sz="2000" b="1" dirty="0">
                <a:ea typeface="黑体" panose="02010609060101010101" pitchFamily="49" charset="-122"/>
              </a:rPr>
              <a:t>糖苷键不被溶菌酶水解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6391" name="AutoShape 7"/>
          <p:cNvSpPr/>
          <p:nvPr/>
        </p:nvSpPr>
        <p:spPr>
          <a:xfrm>
            <a:off x="2971800" y="304800"/>
            <a:ext cx="5105400" cy="990600"/>
          </a:xfrm>
          <a:prstGeom prst="curvedDownArrow">
            <a:avLst>
              <a:gd name="adj1" fmla="val 103076"/>
              <a:gd name="adj2" fmla="val 206153"/>
              <a:gd name="adj3" fmla="val 33333"/>
            </a:avLst>
          </a:prstGeom>
          <a:solidFill>
            <a:schemeClr val="tx1"/>
          </a:solidFill>
          <a:ln w="9525" cap="flat" cmpd="sng">
            <a:solidFill>
              <a:schemeClr val="bg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6392" name="Text Box 8"/>
          <p:cNvSpPr txBox="1"/>
          <p:nvPr/>
        </p:nvSpPr>
        <p:spPr>
          <a:xfrm>
            <a:off x="3779838" y="3573463"/>
            <a:ext cx="5075237" cy="1625600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ea typeface="黑体" panose="02010609060101010101" pitchFamily="49" charset="-122"/>
              </a:rPr>
              <a:t>N-</a:t>
            </a:r>
            <a:r>
              <a:rPr lang="zh-CN" altLang="en-US" sz="2000" b="1" dirty="0">
                <a:ea typeface="黑体" panose="02010609060101010101" pitchFamily="49" charset="-122"/>
              </a:rPr>
              <a:t>乙酰葡糖胺和</a:t>
            </a:r>
            <a:r>
              <a:rPr lang="en-US" altLang="zh-CN" sz="2000" b="1" dirty="0">
                <a:ea typeface="黑体" panose="02010609060101010101" pitchFamily="49" charset="-122"/>
              </a:rPr>
              <a:t>N-</a:t>
            </a:r>
            <a:r>
              <a:rPr lang="zh-CN" altLang="en-US" sz="2000" b="1" dirty="0">
                <a:ea typeface="黑体" panose="02010609060101010101" pitchFamily="49" charset="-122"/>
              </a:rPr>
              <a:t>乙酰塔罗糖胺糖醛酸交替</a:t>
            </a:r>
            <a:endParaRPr lang="zh-CN" altLang="en-US" sz="2000" b="1" dirty="0">
              <a:ea typeface="黑体" panose="02010609060101010101" pitchFamily="49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连接而成，连在后一氨基糖上的肽尾由</a:t>
            </a:r>
            <a:endParaRPr lang="zh-CN" altLang="en-US" sz="2000" b="1" dirty="0">
              <a:ea typeface="黑体" panose="02010609060101010101" pitchFamily="49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2000" b="1" dirty="0">
                <a:ea typeface="黑体" panose="02010609060101010101" pitchFamily="49" charset="-122"/>
              </a:rPr>
              <a:t>L-glu、L-ala</a:t>
            </a:r>
            <a:r>
              <a:rPr lang="zh-CN" altLang="en-US" sz="2000" b="1" dirty="0">
                <a:ea typeface="黑体" panose="02010609060101010101" pitchFamily="49" charset="-122"/>
              </a:rPr>
              <a:t>和</a:t>
            </a:r>
            <a:r>
              <a:rPr lang="en-US" altLang="zh-CN" sz="2000" b="1" dirty="0">
                <a:ea typeface="黑体" panose="02010609060101010101" pitchFamily="49" charset="-122"/>
              </a:rPr>
              <a:t>L-lys</a:t>
            </a:r>
            <a:r>
              <a:rPr lang="zh-CN" altLang="en-US" sz="2000" b="1" dirty="0">
                <a:ea typeface="黑体" panose="02010609060101010101" pitchFamily="49" charset="-122"/>
              </a:rPr>
              <a:t>三个</a:t>
            </a:r>
            <a:r>
              <a:rPr lang="en-US" altLang="zh-CN" sz="2000" b="1" dirty="0">
                <a:ea typeface="黑体" panose="02010609060101010101" pitchFamily="49" charset="-122"/>
              </a:rPr>
              <a:t>L</a:t>
            </a:r>
            <a:r>
              <a:rPr lang="zh-CN" altLang="en-US" sz="2000" b="1" dirty="0">
                <a:ea typeface="黑体" panose="02010609060101010101" pitchFamily="49" charset="-122"/>
              </a:rPr>
              <a:t>型氨基酸组成，</a:t>
            </a:r>
            <a:endParaRPr lang="zh-CN" altLang="en-US" sz="2000" b="1" dirty="0">
              <a:ea typeface="黑体" panose="02010609060101010101" pitchFamily="49" charset="-122"/>
            </a:endParaRPr>
          </a:p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肽桥则由</a:t>
            </a:r>
            <a:r>
              <a:rPr lang="en-US" altLang="zh-CN" sz="2000" b="1" dirty="0">
                <a:ea typeface="黑体" panose="02010609060101010101" pitchFamily="49" charset="-122"/>
              </a:rPr>
              <a:t>L-glu</a:t>
            </a:r>
            <a:r>
              <a:rPr lang="zh-CN" altLang="en-US" sz="2000" b="1" dirty="0">
                <a:ea typeface="黑体" panose="02010609060101010101" pitchFamily="49" charset="-122"/>
              </a:rPr>
              <a:t>一个氨基酸组成。</a:t>
            </a:r>
            <a:endParaRPr lang="zh-CN" altLang="en-US" sz="2000" b="1" dirty="0">
              <a:ea typeface="黑体" panose="02010609060101010101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16393" name="Text Box 9"/>
          <p:cNvSpPr txBox="1"/>
          <p:nvPr/>
        </p:nvSpPr>
        <p:spPr>
          <a:xfrm>
            <a:off x="5775325" y="532130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CC"/>
                </a:solidFill>
                <a:ea typeface="黑体" panose="02010609060101010101" pitchFamily="49" charset="-122"/>
              </a:rPr>
              <a:t>假肽聚糖</a:t>
            </a:r>
            <a:endParaRPr lang="zh-CN" altLang="en-US" sz="2800" b="1" dirty="0">
              <a:solidFill>
                <a:srgbClr val="FFFFCC"/>
              </a:solidFill>
              <a:ea typeface="黑体" panose="02010609060101010101" pitchFamily="49" charset="-122"/>
            </a:endParaRPr>
          </a:p>
        </p:txBody>
      </p:sp>
      <p:sp>
        <p:nvSpPr>
          <p:cNvPr id="16394" name="文本框 1"/>
          <p:cNvSpPr txBox="1"/>
          <p:nvPr/>
        </p:nvSpPr>
        <p:spPr>
          <a:xfrm>
            <a:off x="5178425" y="6334125"/>
            <a:ext cx="162083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产甲烷菌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2"/>
          <p:cNvSpPr txBox="1"/>
          <p:nvPr/>
        </p:nvSpPr>
        <p:spPr>
          <a:xfrm>
            <a:off x="6799263" y="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7411" name="Text Box 3"/>
          <p:cNvSpPr txBox="1"/>
          <p:nvPr/>
        </p:nvSpPr>
        <p:spPr>
          <a:xfrm>
            <a:off x="250825" y="404813"/>
            <a:ext cx="203200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（一）细胞壁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741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1462088"/>
            <a:ext cx="6561138" cy="50530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Text Box 9"/>
          <p:cNvSpPr txBox="1">
            <a:spLocks noChangeArrowheads="1"/>
          </p:cNvSpPr>
          <p:nvPr/>
        </p:nvSpPr>
        <p:spPr bwMode="auto">
          <a:xfrm>
            <a:off x="4211638" y="638175"/>
            <a:ext cx="4460875" cy="5238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C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硫酸化多糖细胞壁 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（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P47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75000"/>
                </a:schemeClr>
              </a:solidFill>
              <a:effectLst/>
              <a:uLnTx/>
              <a:uFillTx/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7414" name="文本框 5"/>
          <p:cNvSpPr txBox="1"/>
          <p:nvPr/>
        </p:nvSpPr>
        <p:spPr>
          <a:xfrm>
            <a:off x="6799263" y="5991225"/>
            <a:ext cx="1627187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盐球菌属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Text Box 2"/>
          <p:cNvSpPr txBox="1"/>
          <p:nvPr/>
        </p:nvSpPr>
        <p:spPr>
          <a:xfrm>
            <a:off x="6654800" y="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35" name="Text Box 3"/>
          <p:cNvSpPr txBox="1"/>
          <p:nvPr/>
        </p:nvSpPr>
        <p:spPr>
          <a:xfrm>
            <a:off x="250825" y="404813"/>
            <a:ext cx="203200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（二）细胞膜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36" name="Text Box 4"/>
          <p:cNvSpPr txBox="1"/>
          <p:nvPr/>
        </p:nvSpPr>
        <p:spPr>
          <a:xfrm>
            <a:off x="3649663" y="476250"/>
            <a:ext cx="148590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P50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37" name="Text Box 5"/>
          <p:cNvSpPr txBox="1"/>
          <p:nvPr/>
        </p:nvSpPr>
        <p:spPr>
          <a:xfrm>
            <a:off x="611188" y="1066800"/>
            <a:ext cx="7610475" cy="904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古生菌的质膜在本质上也是由磷脂组成，但它比细菌或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algn="ctr" eaLnBrk="1" hangingPunct="1">
              <a:lnSpc>
                <a:spcPct val="11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真核生物具有更明显的多样性。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8438" name="Picture 6" descr="b7-f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33600"/>
            <a:ext cx="2695575" cy="5124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9" name="Text Box 7"/>
          <p:cNvSpPr txBox="1"/>
          <p:nvPr/>
        </p:nvSpPr>
        <p:spPr>
          <a:xfrm>
            <a:off x="2411413" y="2349500"/>
            <a:ext cx="6530975" cy="95567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亲水头（甘油）与疏水尾（烃链）间是通过</a:t>
            </a:r>
            <a:r>
              <a:rPr lang="zh-CN" altLang="en-US" sz="2800" b="1" dirty="0">
                <a:solidFill>
                  <a:srgbClr val="00FFFF"/>
                </a:solidFill>
                <a:ea typeface="黑体" panose="02010609060101010101" pitchFamily="49" charset="-122"/>
              </a:rPr>
              <a:t>醚键</a:t>
            </a:r>
            <a:r>
              <a:rPr lang="zh-CN" altLang="en-US" sz="2000" b="1" dirty="0">
                <a:ea typeface="黑体" panose="02010609060101010101" pitchFamily="49" charset="-122"/>
              </a:rPr>
              <a:t>而不是</a:t>
            </a:r>
            <a:endParaRPr lang="zh-CN" altLang="en-US" sz="20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FFFF"/>
                </a:solidFill>
                <a:ea typeface="黑体" panose="02010609060101010101" pitchFamily="49" charset="-122"/>
              </a:rPr>
              <a:t>酯键</a:t>
            </a:r>
            <a:r>
              <a:rPr lang="zh-CN" altLang="en-US" sz="2000" b="1" dirty="0">
                <a:ea typeface="黑体" panose="02010609060101010101" pitchFamily="49" charset="-122"/>
              </a:rPr>
              <a:t>连接的；</a:t>
            </a:r>
            <a:endParaRPr lang="zh-CN" altLang="en-US" sz="2000" dirty="0">
              <a:ea typeface="黑体" panose="02010609060101010101" pitchFamily="49" charset="-122"/>
            </a:endParaRPr>
          </a:p>
        </p:txBody>
      </p:sp>
      <p:sp>
        <p:nvSpPr>
          <p:cNvPr id="18440" name="Text Box 8"/>
          <p:cNvSpPr txBox="1"/>
          <p:nvPr/>
        </p:nvSpPr>
        <p:spPr>
          <a:xfrm>
            <a:off x="2484438" y="4005263"/>
            <a:ext cx="3771900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细胞膜的化学组分存在多样性；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8441" name="Text Box 9"/>
          <p:cNvSpPr txBox="1"/>
          <p:nvPr/>
        </p:nvSpPr>
        <p:spPr>
          <a:xfrm>
            <a:off x="2555875" y="4908550"/>
            <a:ext cx="6408738" cy="126047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古生菌的细胞质膜中存在着独特的</a:t>
            </a:r>
            <a:r>
              <a:rPr lang="zh-CN" altLang="en-US" sz="2800" b="1" u="sng" dirty="0">
                <a:solidFill>
                  <a:srgbClr val="00FFFF"/>
                </a:solidFill>
                <a:ea typeface="黑体" panose="02010609060101010101" pitchFamily="49" charset="-122"/>
              </a:rPr>
              <a:t>单分子层膜</a:t>
            </a:r>
            <a:r>
              <a:rPr lang="zh-CN" altLang="en-US" sz="2000" b="1" dirty="0">
                <a:ea typeface="黑体" panose="02010609060101010101" pitchFamily="49" charset="-122"/>
              </a:rPr>
              <a:t>或</a:t>
            </a:r>
            <a:r>
              <a:rPr lang="zh-CN" altLang="en-US" sz="2800" b="1" u="sng" dirty="0">
                <a:solidFill>
                  <a:srgbClr val="00FFFF"/>
                </a:solidFill>
                <a:ea typeface="黑体" panose="02010609060101010101" pitchFamily="49" charset="-122"/>
              </a:rPr>
              <a:t>单、双分子层混合膜</a:t>
            </a:r>
            <a:r>
              <a:rPr lang="zh-CN" altLang="en-US" sz="2000" b="1" dirty="0">
                <a:ea typeface="黑体" panose="02010609060101010101" pitchFamily="49" charset="-122"/>
              </a:rPr>
              <a:t>，而细菌或真核生物的细胞质膜都是双分子层。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8442" name="文本框 9"/>
          <p:cNvSpPr txBox="1"/>
          <p:nvPr/>
        </p:nvSpPr>
        <p:spPr>
          <a:xfrm>
            <a:off x="2695575" y="6289675"/>
            <a:ext cx="4513263" cy="522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单分子层膜多存在于嗜热菌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 Box 2"/>
          <p:cNvSpPr txBox="1"/>
          <p:nvPr/>
        </p:nvSpPr>
        <p:spPr>
          <a:xfrm>
            <a:off x="6821488" y="0"/>
            <a:ext cx="23272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9459" name="Text Box 3"/>
          <p:cNvSpPr txBox="1"/>
          <p:nvPr/>
        </p:nvSpPr>
        <p:spPr>
          <a:xfrm>
            <a:off x="179388" y="404813"/>
            <a:ext cx="325755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（三）细胞质和内含物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9460" name="Picture 4" descr="b7-f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1675" y="-603250"/>
            <a:ext cx="4557713" cy="8915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61" name="Text Box 6"/>
          <p:cNvSpPr txBox="1"/>
          <p:nvPr/>
        </p:nvSpPr>
        <p:spPr>
          <a:xfrm>
            <a:off x="288925" y="1916113"/>
            <a:ext cx="3638550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ea typeface="黑体" panose="02010609060101010101" pitchFamily="49" charset="-122"/>
              </a:rPr>
              <a:t>无复杂内膜的细胞器；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9462" name="Text Box 7"/>
          <p:cNvSpPr txBox="1"/>
          <p:nvPr/>
        </p:nvSpPr>
        <p:spPr>
          <a:xfrm>
            <a:off x="358775" y="2995613"/>
            <a:ext cx="2427288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400" dirty="0"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ea typeface="黑体" panose="02010609060101010101" pitchFamily="49" charset="-122"/>
              </a:rPr>
              <a:t>核糖体为70 </a:t>
            </a:r>
            <a:r>
              <a:rPr lang="en-US" altLang="zh-CN" sz="2400" b="1" dirty="0">
                <a:ea typeface="黑体" panose="02010609060101010101" pitchFamily="49" charset="-122"/>
              </a:rPr>
              <a:t>S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9463" name="Text Box 8"/>
          <p:cNvSpPr txBox="1"/>
          <p:nvPr/>
        </p:nvSpPr>
        <p:spPr>
          <a:xfrm>
            <a:off x="250825" y="4076700"/>
            <a:ext cx="4022725" cy="831850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Font typeface="Marlett" pitchFamily="2" charset="2"/>
              <a:buChar char="t"/>
            </a:pPr>
            <a:r>
              <a:rPr lang="zh-CN" altLang="en-US" sz="2400" dirty="0"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ea typeface="黑体" panose="02010609060101010101" pitchFamily="49" charset="-122"/>
              </a:rPr>
              <a:t>有些种类的细胞质中具有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Font typeface="Marlett" pitchFamily="2" charset="2"/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有一定功能的颗粒状内含物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9464" name="Text Box 9"/>
          <p:cNvSpPr txBox="1"/>
          <p:nvPr/>
        </p:nvSpPr>
        <p:spPr>
          <a:xfrm>
            <a:off x="0" y="6092825"/>
            <a:ext cx="3251200" cy="396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FFFF"/>
                </a:solidFill>
                <a:ea typeface="黑体" panose="02010609060101010101" pitchFamily="49" charset="-122"/>
              </a:rPr>
              <a:t>产甲烷嗜热菌细胞内的气泡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19465" name="AutoShape 10"/>
          <p:cNvSpPr/>
          <p:nvPr/>
        </p:nvSpPr>
        <p:spPr>
          <a:xfrm>
            <a:off x="3348038" y="6237288"/>
            <a:ext cx="1066800" cy="76200"/>
          </a:xfrm>
          <a:prstGeom prst="rightArrow">
            <a:avLst>
              <a:gd name="adj1" fmla="val 50000"/>
              <a:gd name="adj2" fmla="val 350000"/>
            </a:avLst>
          </a:prstGeom>
          <a:solidFill>
            <a:srgbClr val="00FF00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0" y="0"/>
            <a:ext cx="61658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 Box 3"/>
          <p:cNvSpPr txBox="1"/>
          <p:nvPr/>
        </p:nvSpPr>
        <p:spPr>
          <a:xfrm>
            <a:off x="0" y="0"/>
            <a:ext cx="17256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（四）核区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0484" name="Text Box 5"/>
          <p:cNvSpPr txBox="1"/>
          <p:nvPr/>
        </p:nvSpPr>
        <p:spPr>
          <a:xfrm>
            <a:off x="250825" y="4076700"/>
            <a:ext cx="4176713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没有具有核仁、核膜的细胞核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20485" name="Text Box 6"/>
          <p:cNvSpPr txBox="1"/>
          <p:nvPr/>
        </p:nvSpPr>
        <p:spPr>
          <a:xfrm>
            <a:off x="539750" y="5537200"/>
            <a:ext cx="3919538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染色体</a:t>
            </a:r>
            <a:r>
              <a:rPr lang="en-US" altLang="zh-CN" sz="2400" b="1" dirty="0">
                <a:ea typeface="黑体" panose="02010609060101010101" pitchFamily="49" charset="-122"/>
              </a:rPr>
              <a:t>DNA</a:t>
            </a:r>
            <a:r>
              <a:rPr lang="zh-CN" altLang="en-US" sz="2400" b="1" dirty="0">
                <a:ea typeface="黑体" panose="02010609060101010101" pitchFamily="49" charset="-122"/>
              </a:rPr>
              <a:t>为共价闭和环状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5650" y="582613"/>
            <a:ext cx="7704138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下列对古生菌的描述中正确的是：</a:t>
            </a:r>
            <a:endParaRPr kumimoji="0" lang="en-US" altLang="zh-CN" b="1" kern="1200" cap="none" spc="0" normalizeH="0" baseline="0" noProof="0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b="1" kern="1200" cap="none" spc="0" normalizeH="0" baseline="0" noProof="0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古生菌是原核生物，在细胞结构以及进化谱系上接近细菌；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古生菌的细胞壁更具多样化，没有真正的肽聚糖；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古生菌特有的单分子层细胞膜具有更高的热稳定性；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古生菌有产甲烷的种类，细菌和真核生物都无产甲烷能力。</a:t>
            </a:r>
            <a:endParaRPr kumimoji="0" lang="zh-CN" altLang="en-US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Text Box 2"/>
          <p:cNvSpPr txBox="1"/>
          <p:nvPr/>
        </p:nvSpPr>
        <p:spPr>
          <a:xfrm>
            <a:off x="1763713" y="476250"/>
            <a:ext cx="4641850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chemeClr val="accent1"/>
                </a:solidFill>
                <a:ea typeface="黑体" panose="02010609060101010101" pitchFamily="49" charset="-122"/>
              </a:rPr>
              <a:t>第三节   真核微生物</a:t>
            </a: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436675" name="Text Box 3"/>
          <p:cNvSpPr txBox="1"/>
          <p:nvPr/>
        </p:nvSpPr>
        <p:spPr>
          <a:xfrm>
            <a:off x="34925" y="2636838"/>
            <a:ext cx="9109075" cy="20161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细胞核具有核膜；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      能进行有丝分裂；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            细胞质中存在线粒体或同时存在叶绿体等细胞器；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36676" name="Text Box 4"/>
          <p:cNvSpPr txBox="1"/>
          <p:nvPr/>
        </p:nvSpPr>
        <p:spPr>
          <a:xfrm>
            <a:off x="671513" y="1628775"/>
            <a:ext cx="3448050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folHlink"/>
                </a:solidFill>
                <a:ea typeface="黑体" panose="02010609060101010101" pitchFamily="49" charset="-122"/>
              </a:rPr>
              <a:t>真核生物的特征：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36677" name="Text Box 5"/>
          <p:cNvSpPr txBox="1"/>
          <p:nvPr/>
        </p:nvSpPr>
        <p:spPr>
          <a:xfrm>
            <a:off x="179388" y="5300663"/>
            <a:ext cx="8856662" cy="7112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ea typeface="黑体" panose="02010609060101010101" pitchFamily="49" charset="-122"/>
              </a:rPr>
              <a:t>具有上述特征的微小生物：</a:t>
            </a:r>
            <a:r>
              <a:rPr lang="zh-CN" altLang="en-US" sz="4000" b="1" dirty="0">
                <a:solidFill>
                  <a:srgbClr val="00FFFF"/>
                </a:solidFill>
                <a:ea typeface="黑体" panose="02010609060101010101" pitchFamily="49" charset="-122"/>
              </a:rPr>
              <a:t>真核微生物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6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6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6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6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36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36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6675" grpId="0"/>
      <p:bldP spid="1436676" grpId="0"/>
      <p:bldP spid="143667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Text Box 2"/>
          <p:cNvSpPr txBox="1"/>
          <p:nvPr/>
        </p:nvSpPr>
        <p:spPr>
          <a:xfrm>
            <a:off x="6280150" y="0"/>
            <a:ext cx="28638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第三节   真核微生物</a:t>
            </a: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3555" name="Text Box 3"/>
          <p:cNvSpPr txBox="1"/>
          <p:nvPr/>
        </p:nvSpPr>
        <p:spPr>
          <a:xfrm>
            <a:off x="179388" y="2781300"/>
            <a:ext cx="2224087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folHlink"/>
                </a:solidFill>
                <a:ea typeface="黑体" panose="02010609060101010101" pitchFamily="49" charset="-122"/>
              </a:rPr>
              <a:t>真核微生物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3556" name="Text Box 4"/>
          <p:cNvSpPr txBox="1"/>
          <p:nvPr/>
        </p:nvSpPr>
        <p:spPr>
          <a:xfrm>
            <a:off x="2741613" y="1446213"/>
            <a:ext cx="1073150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真菌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(fungi)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3557" name="Text Box 5"/>
          <p:cNvSpPr txBox="1"/>
          <p:nvPr/>
        </p:nvSpPr>
        <p:spPr>
          <a:xfrm>
            <a:off x="2740025" y="2924175"/>
            <a:ext cx="26955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单细胞藻类 </a:t>
            </a:r>
            <a:r>
              <a:rPr lang="en-US" altLang="zh-CN" sz="2400" b="1" dirty="0">
                <a:ea typeface="黑体" panose="02010609060101010101" pitchFamily="49" charset="-122"/>
              </a:rPr>
              <a:t>(algae)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3558" name="Text Box 6"/>
          <p:cNvSpPr txBox="1"/>
          <p:nvPr/>
        </p:nvSpPr>
        <p:spPr>
          <a:xfrm>
            <a:off x="2724150" y="4149725"/>
            <a:ext cx="27844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原生动物</a:t>
            </a:r>
            <a:r>
              <a:rPr lang="en-US" altLang="zh-CN" sz="2400" b="1" dirty="0">
                <a:ea typeface="黑体" panose="02010609060101010101" pitchFamily="49" charset="-122"/>
              </a:rPr>
              <a:t>(protozoa)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3559" name="Text Box 7"/>
          <p:cNvSpPr txBox="1"/>
          <p:nvPr/>
        </p:nvSpPr>
        <p:spPr>
          <a:xfrm>
            <a:off x="4427538" y="836613"/>
            <a:ext cx="1008062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霉菌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23560" name="Text Box 8"/>
          <p:cNvSpPr txBox="1"/>
          <p:nvPr/>
        </p:nvSpPr>
        <p:spPr>
          <a:xfrm>
            <a:off x="4570413" y="1484313"/>
            <a:ext cx="11033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3561" name="Text Box 9"/>
          <p:cNvSpPr txBox="1"/>
          <p:nvPr/>
        </p:nvSpPr>
        <p:spPr>
          <a:xfrm>
            <a:off x="4576763" y="2133600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蕈菌（蘑菇）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3562" name="AutoShape 10"/>
          <p:cNvSpPr/>
          <p:nvPr/>
        </p:nvSpPr>
        <p:spPr>
          <a:xfrm>
            <a:off x="2362200" y="2057400"/>
            <a:ext cx="381000" cy="2057400"/>
          </a:xfrm>
          <a:prstGeom prst="leftBrace">
            <a:avLst>
              <a:gd name="adj1" fmla="val 45000"/>
              <a:gd name="adj2" fmla="val 50000"/>
            </a:avLst>
          </a:prstGeom>
          <a:noFill/>
          <a:ln w="53975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23563" name="AutoShape 11"/>
          <p:cNvSpPr/>
          <p:nvPr/>
        </p:nvSpPr>
        <p:spPr>
          <a:xfrm>
            <a:off x="3810000" y="1143000"/>
            <a:ext cx="533400" cy="1371600"/>
          </a:xfrm>
          <a:prstGeom prst="leftBrace">
            <a:avLst>
              <a:gd name="adj1" fmla="val 21428"/>
              <a:gd name="adj2" fmla="val 50000"/>
            </a:avLst>
          </a:prstGeom>
          <a:noFill/>
          <a:ln w="57150" cap="flat" cmpd="sng">
            <a:solidFill>
              <a:srgbClr val="008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38732" name="Text Box 12"/>
          <p:cNvSpPr txBox="1"/>
          <p:nvPr/>
        </p:nvSpPr>
        <p:spPr>
          <a:xfrm>
            <a:off x="6877050" y="765175"/>
            <a:ext cx="1419225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丝状真菌</a:t>
            </a:r>
            <a:endParaRPr lang="zh-CN" altLang="en-US" sz="2400" b="1" dirty="0">
              <a:solidFill>
                <a:srgbClr val="33CC33"/>
              </a:solidFill>
              <a:ea typeface="黑体" panose="02010609060101010101" pitchFamily="49" charset="-122"/>
            </a:endParaRPr>
          </a:p>
        </p:txBody>
      </p:sp>
      <p:sp>
        <p:nvSpPr>
          <p:cNvPr id="1438733" name="Text Box 13"/>
          <p:cNvSpPr txBox="1"/>
          <p:nvPr/>
        </p:nvSpPr>
        <p:spPr>
          <a:xfrm>
            <a:off x="6877050" y="1412875"/>
            <a:ext cx="1725613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单细胞真菌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38734" name="Text Box 14"/>
          <p:cNvSpPr txBox="1"/>
          <p:nvPr/>
        </p:nvSpPr>
        <p:spPr>
          <a:xfrm>
            <a:off x="6948488" y="2060575"/>
            <a:ext cx="1419225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大型真菌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8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8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38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8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38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38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8732" grpId="0" animBg="1"/>
      <p:bldP spid="1438733" grpId="0" animBg="1"/>
      <p:bldP spid="14387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AutoShape 2"/>
          <p:cNvSpPr/>
          <p:nvPr/>
        </p:nvSpPr>
        <p:spPr>
          <a:xfrm>
            <a:off x="1676400" y="762000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6147" name="Text Box 3"/>
          <p:cNvSpPr txBox="1"/>
          <p:nvPr/>
        </p:nvSpPr>
        <p:spPr>
          <a:xfrm>
            <a:off x="0" y="838200"/>
            <a:ext cx="1712913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33CC33"/>
                </a:solidFill>
                <a:ea typeface="黑体" panose="02010609060101010101" pitchFamily="49" charset="-122"/>
              </a:rPr>
              <a:t>微生物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148" name="Text Box 4"/>
          <p:cNvSpPr txBox="1"/>
          <p:nvPr/>
        </p:nvSpPr>
        <p:spPr>
          <a:xfrm>
            <a:off x="3962400" y="381000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（病毒）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149" name="Text Box 5"/>
          <p:cNvSpPr txBox="1"/>
          <p:nvPr/>
        </p:nvSpPr>
        <p:spPr>
          <a:xfrm>
            <a:off x="6421438" y="1114425"/>
            <a:ext cx="2816225" cy="12969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古生菌（</a:t>
            </a:r>
            <a:r>
              <a:rPr lang="en-US" altLang="zh-CN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Archaea）</a:t>
            </a:r>
            <a:endParaRPr lang="en-US" altLang="zh-CN" sz="2400" b="1" dirty="0">
              <a:solidFill>
                <a:schemeClr val="accent1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2400" b="1" dirty="0">
              <a:solidFill>
                <a:schemeClr val="accent1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细菌（</a:t>
            </a:r>
            <a:r>
              <a:rPr lang="en-US" altLang="zh-CN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Bacteria）</a:t>
            </a:r>
            <a:endParaRPr lang="en-US" altLang="zh-CN" sz="2400" b="1" dirty="0">
              <a:solidFill>
                <a:schemeClr val="accent1"/>
              </a:solidFill>
              <a:ea typeface="黑体" panose="02010609060101010101" pitchFamily="49" charset="-122"/>
            </a:endParaRPr>
          </a:p>
        </p:txBody>
      </p:sp>
      <p:sp>
        <p:nvSpPr>
          <p:cNvPr id="6150" name="Text Box 6"/>
          <p:cNvSpPr txBox="1"/>
          <p:nvPr/>
        </p:nvSpPr>
        <p:spPr>
          <a:xfrm>
            <a:off x="2209800" y="30480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非细胞型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151" name="Text Box 7"/>
          <p:cNvSpPr txBox="1"/>
          <p:nvPr/>
        </p:nvSpPr>
        <p:spPr>
          <a:xfrm>
            <a:off x="2286000" y="16002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细胞型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152" name="AutoShape 8"/>
          <p:cNvSpPr/>
          <p:nvPr/>
        </p:nvSpPr>
        <p:spPr>
          <a:xfrm>
            <a:off x="3581400" y="1447800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6153" name="Text Box 9"/>
          <p:cNvSpPr txBox="1"/>
          <p:nvPr/>
        </p:nvSpPr>
        <p:spPr>
          <a:xfrm>
            <a:off x="4038600" y="1371600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原核微生物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154" name="Text Box 10"/>
          <p:cNvSpPr txBox="1"/>
          <p:nvPr/>
        </p:nvSpPr>
        <p:spPr>
          <a:xfrm>
            <a:off x="3962400" y="2530475"/>
            <a:ext cx="37179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真核微生物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Eukarya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155" name="AutoShape 11"/>
          <p:cNvSpPr/>
          <p:nvPr/>
        </p:nvSpPr>
        <p:spPr>
          <a:xfrm>
            <a:off x="6019800" y="1219200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17228" name="Text Box 12"/>
          <p:cNvSpPr txBox="1"/>
          <p:nvPr/>
        </p:nvSpPr>
        <p:spPr>
          <a:xfrm>
            <a:off x="0" y="5811838"/>
            <a:ext cx="917575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古生菌在进化谱系上与细菌及真核生物相互并列，且与后者关系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更近，而其细胞构造却与细菌较为接近，同属于原核生物。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17229" name="Picture 13" descr="9-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634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17230" name="Text Box 14"/>
          <p:cNvSpPr txBox="1"/>
          <p:nvPr/>
        </p:nvSpPr>
        <p:spPr>
          <a:xfrm>
            <a:off x="609600" y="1219200"/>
            <a:ext cx="1741488" cy="847725"/>
          </a:xfrm>
          <a:prstGeom prst="rect">
            <a:avLst/>
          </a:prstGeom>
          <a:solidFill>
            <a:srgbClr val="008000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Eubacteria</a:t>
            </a:r>
            <a:r>
              <a:rPr lang="zh-CN" altLang="en-US" sz="2400" b="1" dirty="0">
                <a:ea typeface="黑体" panose="02010609060101010101" pitchFamily="49" charset="-122"/>
              </a:rPr>
              <a:t> 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（真细菌</a:t>
            </a:r>
            <a:r>
              <a:rPr lang="zh-CN" altLang="zh-CN" sz="2400" b="1" dirty="0"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17231" name="Text Box 15"/>
          <p:cNvSpPr txBox="1"/>
          <p:nvPr/>
        </p:nvSpPr>
        <p:spPr>
          <a:xfrm>
            <a:off x="3352800" y="1219200"/>
            <a:ext cx="2222500" cy="847725"/>
          </a:xfrm>
          <a:prstGeom prst="rect">
            <a:avLst/>
          </a:prstGeom>
          <a:solidFill>
            <a:srgbClr val="008000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Archaebacteria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（古细菌</a:t>
            </a:r>
            <a:r>
              <a:rPr lang="zh-CN" altLang="zh-CN" sz="2400" b="1" dirty="0"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7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7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7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17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7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17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17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17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7228" grpId="0"/>
      <p:bldP spid="1417230" grpId="0" animBg="1"/>
      <p:bldP spid="141723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Text Box 2"/>
          <p:cNvSpPr txBox="1"/>
          <p:nvPr/>
        </p:nvSpPr>
        <p:spPr>
          <a:xfrm>
            <a:off x="6292850" y="0"/>
            <a:ext cx="28638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第三节   真核微生物</a:t>
            </a: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4579" name="Text Box 3"/>
          <p:cNvSpPr txBox="1"/>
          <p:nvPr/>
        </p:nvSpPr>
        <p:spPr>
          <a:xfrm>
            <a:off x="304800" y="4587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4580" name="Text Box 4"/>
          <p:cNvSpPr txBox="1"/>
          <p:nvPr/>
        </p:nvSpPr>
        <p:spPr>
          <a:xfrm>
            <a:off x="228600" y="1219200"/>
            <a:ext cx="17256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（一）概念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4581" name="Text Box 5"/>
          <p:cNvSpPr txBox="1"/>
          <p:nvPr/>
        </p:nvSpPr>
        <p:spPr>
          <a:xfrm>
            <a:off x="611188" y="2344738"/>
            <a:ext cx="8064500" cy="18907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       </a:t>
            </a:r>
            <a:r>
              <a:rPr lang="zh-CN" altLang="en-US" sz="2400" b="1" dirty="0">
                <a:ea typeface="黑体" panose="02010609060101010101" pitchFamily="49" charset="-122"/>
              </a:rPr>
              <a:t>霉菌（</a:t>
            </a:r>
            <a:r>
              <a:rPr lang="en-US" altLang="zh-CN" sz="2400" b="1" dirty="0">
                <a:ea typeface="黑体" panose="02010609060101010101" pitchFamily="49" charset="-122"/>
              </a:rPr>
              <a:t>mold）</a:t>
            </a:r>
            <a:r>
              <a:rPr lang="zh-CN" altLang="en-US" sz="2400" b="1" dirty="0">
                <a:ea typeface="黑体" panose="02010609060101010101" pitchFamily="49" charset="-122"/>
              </a:rPr>
              <a:t>是一些“丝状真菌”的统称，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不是分类学上的名词</a:t>
            </a:r>
            <a:r>
              <a:rPr lang="zh-CN" altLang="en-US" sz="2400" b="1" dirty="0">
                <a:ea typeface="黑体" panose="02010609060101010101" pitchFamily="49" charset="-122"/>
              </a:rPr>
              <a:t>。霉菌菌体均由分枝或不分枝的菌丝（</a:t>
            </a:r>
            <a:r>
              <a:rPr lang="en-US" altLang="zh-CN" sz="2400" b="1" dirty="0">
                <a:ea typeface="黑体" panose="02010609060101010101" pitchFamily="49" charset="-122"/>
              </a:rPr>
              <a:t>hypha）</a:t>
            </a:r>
            <a:r>
              <a:rPr lang="zh-CN" altLang="en-US" sz="2400" b="1" dirty="0">
                <a:ea typeface="黑体" panose="02010609060101010101" pitchFamily="49" charset="-122"/>
              </a:rPr>
              <a:t>构成。许多菌丝交织在一起，称为菌丝体（</a:t>
            </a:r>
            <a:r>
              <a:rPr lang="en-US" altLang="zh-CN" sz="2400" b="1" dirty="0">
                <a:ea typeface="黑体" panose="02010609060101010101" pitchFamily="49" charset="-122"/>
              </a:rPr>
              <a:t>mycelium）。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参见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P33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42822" name="Picture 6" descr="f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313" y="1084263"/>
            <a:ext cx="6376987" cy="57292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2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2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ext Box 2"/>
          <p:cNvSpPr txBox="1"/>
          <p:nvPr/>
        </p:nvSpPr>
        <p:spPr>
          <a:xfrm>
            <a:off x="6280150" y="0"/>
            <a:ext cx="28638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第三节   真核微生物</a:t>
            </a: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5603" name="Text Box 3"/>
          <p:cNvSpPr txBox="1"/>
          <p:nvPr/>
        </p:nvSpPr>
        <p:spPr>
          <a:xfrm>
            <a:off x="539750" y="406400"/>
            <a:ext cx="17907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5604" name="Text Box 4"/>
          <p:cNvSpPr txBox="1"/>
          <p:nvPr/>
        </p:nvSpPr>
        <p:spPr>
          <a:xfrm>
            <a:off x="312738" y="1052513"/>
            <a:ext cx="448310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（二）分布特点及与人类的关系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3845" name="Text Box 5"/>
          <p:cNvSpPr txBox="1"/>
          <p:nvPr/>
        </p:nvSpPr>
        <p:spPr>
          <a:xfrm>
            <a:off x="684213" y="1773238"/>
            <a:ext cx="294163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在自然界分布极广；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25606" name="Text Box 6"/>
          <p:cNvSpPr txBox="1"/>
          <p:nvPr/>
        </p:nvSpPr>
        <p:spPr>
          <a:xfrm>
            <a:off x="5768975" y="1147763"/>
            <a:ext cx="22066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P33</a:t>
            </a: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）</a:t>
            </a:r>
            <a:endParaRPr lang="zh-CN" altLang="en-US" sz="2400" dirty="0">
              <a:solidFill>
                <a:srgbClr val="00FFCC"/>
              </a:solidFill>
              <a:ea typeface="黑体" panose="02010609060101010101" pitchFamily="49" charset="-122"/>
            </a:endParaRPr>
          </a:p>
        </p:txBody>
      </p:sp>
      <p:sp>
        <p:nvSpPr>
          <p:cNvPr id="1443847" name="Text Box 7"/>
          <p:cNvSpPr txBox="1"/>
          <p:nvPr/>
        </p:nvSpPr>
        <p:spPr>
          <a:xfrm>
            <a:off x="611188" y="2276475"/>
            <a:ext cx="8001000" cy="830263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霉菌同人类的生产、生活关系密切，是人类实践活动中最早认识和利用的一类微生物。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3849" name="Text Box 9"/>
          <p:cNvSpPr txBox="1"/>
          <p:nvPr/>
        </p:nvSpPr>
        <p:spPr>
          <a:xfrm>
            <a:off x="611188" y="3195638"/>
            <a:ext cx="38608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食物、工农业制品的霉变；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43850" name="Text Box 10"/>
          <p:cNvSpPr txBox="1"/>
          <p:nvPr/>
        </p:nvSpPr>
        <p:spPr>
          <a:xfrm>
            <a:off x="611188" y="3700463"/>
            <a:ext cx="8380412" cy="461962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全世界平均每年由于霉变而不能食（饲）用的谷物约占2%。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3853" name="Text Box 13"/>
          <p:cNvSpPr txBox="1"/>
          <p:nvPr/>
        </p:nvSpPr>
        <p:spPr>
          <a:xfrm>
            <a:off x="611188" y="4437063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引起动植物疾病；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43854" name="Text Box 14"/>
          <p:cNvSpPr txBox="1"/>
          <p:nvPr/>
        </p:nvSpPr>
        <p:spPr>
          <a:xfrm>
            <a:off x="612775" y="5022850"/>
            <a:ext cx="8207375" cy="83185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我国在1950年发生的麦锈病和1974年发生的稻瘟病，使小麦和水稻分别减产了60亿公斤。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3855" name="Text Box 15"/>
          <p:cNvSpPr txBox="1"/>
          <p:nvPr/>
        </p:nvSpPr>
        <p:spPr>
          <a:xfrm>
            <a:off x="539750" y="6092825"/>
            <a:ext cx="75374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腐生型霉菌在自然界物质转化中也有十分重要的作用；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3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3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3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3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3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43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43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43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45" grpId="0"/>
      <p:bldP spid="1443847" grpId="0" animBg="1"/>
      <p:bldP spid="1443849" grpId="0"/>
      <p:bldP spid="1443850" grpId="0" animBg="1"/>
      <p:bldP spid="1443853" grpId="0"/>
      <p:bldP spid="1443854" grpId="0" animBg="1"/>
      <p:bldP spid="144385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Text Box 2"/>
          <p:cNvSpPr txBox="1"/>
          <p:nvPr/>
        </p:nvSpPr>
        <p:spPr>
          <a:xfrm>
            <a:off x="6280150" y="0"/>
            <a:ext cx="28638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第三节   真核微生物</a:t>
            </a: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6627" name="Text Box 3"/>
          <p:cNvSpPr txBox="1"/>
          <p:nvPr/>
        </p:nvSpPr>
        <p:spPr>
          <a:xfrm>
            <a:off x="539750" y="406400"/>
            <a:ext cx="17907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6628" name="Text Box 4"/>
          <p:cNvSpPr txBox="1"/>
          <p:nvPr/>
        </p:nvSpPr>
        <p:spPr>
          <a:xfrm>
            <a:off x="312738" y="1052513"/>
            <a:ext cx="4483100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（二）分布特点及与人类的关系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26629" name="Text Box 6"/>
          <p:cNvSpPr txBox="1"/>
          <p:nvPr/>
        </p:nvSpPr>
        <p:spPr>
          <a:xfrm>
            <a:off x="5768975" y="1147763"/>
            <a:ext cx="22066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P33</a:t>
            </a: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）</a:t>
            </a:r>
            <a:endParaRPr lang="zh-CN" altLang="en-US" sz="2400" dirty="0">
              <a:solidFill>
                <a:srgbClr val="00FFCC"/>
              </a:solidFill>
              <a:ea typeface="黑体" panose="02010609060101010101" pitchFamily="49" charset="-122"/>
            </a:endParaRPr>
          </a:p>
        </p:txBody>
      </p:sp>
      <p:sp>
        <p:nvSpPr>
          <p:cNvPr id="1443851" name="Text Box 11"/>
          <p:cNvSpPr txBox="1"/>
          <p:nvPr/>
        </p:nvSpPr>
        <p:spPr>
          <a:xfrm>
            <a:off x="611188" y="1782763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有用物品的生产；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43852" name="Text Box 12"/>
          <p:cNvSpPr txBox="1"/>
          <p:nvPr/>
        </p:nvSpPr>
        <p:spPr>
          <a:xfrm>
            <a:off x="515938" y="2852738"/>
            <a:ext cx="8064500" cy="23082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 </a:t>
            </a:r>
            <a:r>
              <a:rPr lang="zh-CN" altLang="en-US" sz="2400" b="1" dirty="0">
                <a:ea typeface="黑体" panose="02010609060101010101" pitchFamily="49" charset="-122"/>
              </a:rPr>
              <a:t>风味食品、酒精、抗生素（青霉素、灰黄霉素）、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有机酸（柠檬酸、葡萄糖酸、延胡索酸等）、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酶制剂（淀粉酶、果胶酶、纤维素酶等）、  维生素、甾体激素等。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在农业上用于饲料发酵、植物生长刺激素（赤霉素）、 杀虫农药（白僵菌剂）等。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3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3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43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443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51" grpId="0"/>
      <p:bldP spid="144385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r>
              <a:rPr lang="zh-CN" altLang="en-US" dirty="0"/>
              <a:t>常用生产类霉菌菌种</a:t>
            </a:r>
            <a:endParaRPr lang="zh-CN" altLang="en-US" dirty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曲霉属</a:t>
            </a:r>
            <a:r>
              <a:rPr lang="zh-CN" altLang="en-US" b="1" dirty="0">
                <a:latin typeface="Georgia" panose="02040502050405020303" pitchFamily="18" charset="0"/>
              </a:rPr>
              <a:t>（</a:t>
            </a:r>
            <a:r>
              <a:rPr lang="en-US" altLang="zh-CN" dirty="0">
                <a:latin typeface="Georgia" panose="02040502050405020303" pitchFamily="18" charset="0"/>
              </a:rPr>
              <a:t>Aspergillus</a:t>
            </a:r>
            <a:r>
              <a:rPr lang="zh-CN" altLang="en-US" b="1" dirty="0">
                <a:latin typeface="Georgia" panose="02040502050405020303" pitchFamily="18" charset="0"/>
              </a:rPr>
              <a:t>）</a:t>
            </a:r>
            <a:endParaRPr lang="en-US" altLang="zh-CN" b="1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毛霉属</a:t>
            </a:r>
            <a:r>
              <a:rPr lang="zh-CN" altLang="en-US" b="1" dirty="0">
                <a:latin typeface="Georgia" panose="02040502050405020303" pitchFamily="18" charset="0"/>
              </a:rPr>
              <a:t>（</a:t>
            </a:r>
            <a:r>
              <a:rPr lang="en-US" altLang="zh-CN" dirty="0">
                <a:latin typeface="Georgia" panose="02040502050405020303" pitchFamily="18" charset="0"/>
              </a:rPr>
              <a:t>Mucor</a:t>
            </a:r>
            <a:r>
              <a:rPr lang="zh-CN" altLang="en-US" b="1" dirty="0">
                <a:latin typeface="Georgia" panose="02040502050405020303" pitchFamily="18" charset="0"/>
              </a:rPr>
              <a:t>）</a:t>
            </a:r>
            <a:endParaRPr lang="en-US" altLang="zh-CN" b="1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3.</a:t>
            </a:r>
            <a:r>
              <a:rPr lang="zh-CN" altLang="en-US" b="1" dirty="0"/>
              <a:t>根霉属</a:t>
            </a:r>
            <a:r>
              <a:rPr lang="zh-CN" altLang="en-US" b="1" dirty="0">
                <a:latin typeface="Georgia" panose="02040502050405020303" pitchFamily="18" charset="0"/>
              </a:rPr>
              <a:t>（</a:t>
            </a:r>
            <a:r>
              <a:rPr lang="en-US" altLang="zh-CN" dirty="0">
                <a:latin typeface="Georgia" panose="02040502050405020303" pitchFamily="18" charset="0"/>
              </a:rPr>
              <a:t>Rhizopus</a:t>
            </a:r>
            <a:r>
              <a:rPr lang="zh-CN" altLang="en-US" b="1" dirty="0">
                <a:latin typeface="Georgia" panose="02040502050405020303" pitchFamily="18" charset="0"/>
              </a:rPr>
              <a:t>）</a:t>
            </a:r>
            <a:endParaRPr lang="en-US" altLang="zh-CN" b="1" dirty="0">
              <a:latin typeface="Georgia" panose="02040502050405020303" pitchFamily="18" charset="0"/>
            </a:endParaRPr>
          </a:p>
          <a:p>
            <a:pPr marL="0" indent="0">
              <a:buNone/>
            </a:pP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4.</a:t>
            </a:r>
            <a:r>
              <a:rPr lang="zh-CN" altLang="en-US" b="1" dirty="0"/>
              <a:t>青霉属</a:t>
            </a:r>
            <a:r>
              <a:rPr lang="zh-CN" altLang="en-US" b="1" dirty="0">
                <a:latin typeface="Georgia" panose="02040502050405020303" pitchFamily="18" charset="0"/>
              </a:rPr>
              <a:t>（</a:t>
            </a:r>
            <a:r>
              <a:rPr lang="en-US" altLang="zh-CN" dirty="0">
                <a:latin typeface="Georgia" panose="02040502050405020303" pitchFamily="18" charset="0"/>
              </a:rPr>
              <a:t>Penicillium</a:t>
            </a:r>
            <a:r>
              <a:rPr lang="zh-CN" altLang="en-US" b="1" dirty="0">
                <a:latin typeface="Georgia" panose="02040502050405020303" pitchFamily="18" charset="0"/>
              </a:rPr>
              <a:t>）</a:t>
            </a:r>
            <a:endParaRPr lang="zh-CN" altLang="en-US" b="1" dirty="0">
              <a:latin typeface="Georgia" panose="02040502050405020303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60350"/>
            <a:ext cx="8229600" cy="850900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曲霉属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（</a:t>
            </a:r>
            <a:r>
              <a:rPr kumimoji="0" lang="en-US" altLang="zh-CN" sz="44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Aspergillus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）</a:t>
            </a:r>
            <a:b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</a:b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xfrm>
            <a:off x="468313" y="1052513"/>
            <a:ext cx="8229600" cy="5545137"/>
          </a:xfrm>
          <a:ln/>
        </p:spPr>
        <p:txBody>
          <a:bodyPr vert="horz" wrap="square" lIns="91440" tIns="45720" rIns="91440" bIns="45720" anchor="t" anchorCtr="0"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包括</a:t>
            </a:r>
            <a:r>
              <a:rPr lang="zh-CN" altLang="en-US" sz="2400" b="1" dirty="0">
                <a:solidFill>
                  <a:srgbClr val="66FFFF"/>
                </a:solidFill>
              </a:rPr>
              <a:t>米曲霉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66FFFF"/>
                </a:solidFill>
              </a:rPr>
              <a:t>黑曲霉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66FFFF"/>
                </a:solidFill>
              </a:rPr>
              <a:t>红曲霉</a:t>
            </a:r>
            <a:r>
              <a:rPr lang="zh-CN" altLang="en-US" sz="2400" b="1" dirty="0"/>
              <a:t>等。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曲霉属很多菌种被用于发酵工业，是</a:t>
            </a:r>
            <a:r>
              <a:rPr lang="zh-CN" altLang="en-US" sz="2400" b="1" dirty="0">
                <a:solidFill>
                  <a:srgbClr val="FFFF00"/>
                </a:solidFill>
              </a:rPr>
              <a:t>酶制剂、有机酸、酱、酿酒、醋曲</a:t>
            </a:r>
            <a:r>
              <a:rPr lang="zh-CN" altLang="en-US" sz="2400" b="1" dirty="0"/>
              <a:t>等生产中的主要菌种。以</a:t>
            </a:r>
            <a:r>
              <a:rPr lang="zh-CN" altLang="en-US" sz="2400" b="1" dirty="0">
                <a:solidFill>
                  <a:srgbClr val="66FFFF"/>
                </a:solidFill>
              </a:rPr>
              <a:t>米曲霉</a:t>
            </a:r>
            <a:r>
              <a:rPr lang="zh-CN" altLang="en-US" sz="2400" b="1" dirty="0"/>
              <a:t>为主的霉菌，大都和</a:t>
            </a:r>
            <a:r>
              <a:rPr lang="zh-CN" altLang="en-US" sz="2400" b="1" dirty="0">
                <a:solidFill>
                  <a:srgbClr val="FFFF00"/>
                </a:solidFill>
              </a:rPr>
              <a:t>酒、豆酱、酱油</a:t>
            </a:r>
            <a:r>
              <a:rPr lang="zh-CN" altLang="en-US" sz="2400" b="1" dirty="0"/>
              <a:t>等的酿造有密切关系。</a:t>
            </a:r>
            <a:r>
              <a:rPr lang="zh-CN" altLang="en-US" sz="2400" b="1" dirty="0">
                <a:solidFill>
                  <a:srgbClr val="66FFFF"/>
                </a:solidFill>
              </a:rPr>
              <a:t>黑曲霉</a:t>
            </a:r>
            <a:r>
              <a:rPr lang="zh-CN" altLang="en-US" sz="2400" b="1" dirty="0"/>
              <a:t>可生产多种</a:t>
            </a:r>
            <a:r>
              <a:rPr lang="zh-CN" altLang="en-US" sz="2400" b="1" dirty="0">
                <a:solidFill>
                  <a:srgbClr val="FFFF00"/>
                </a:solidFill>
              </a:rPr>
              <a:t>酶类，酸（柠檬酸）</a:t>
            </a:r>
            <a:r>
              <a:rPr lang="zh-CN" altLang="en-US" sz="2400" b="1" dirty="0"/>
              <a:t>类，多用作</a:t>
            </a:r>
            <a:r>
              <a:rPr lang="zh-CN" altLang="en-US" sz="2400" b="1" dirty="0">
                <a:solidFill>
                  <a:srgbClr val="FFFF00"/>
                </a:solidFill>
              </a:rPr>
              <a:t>糖化饲料菌</a:t>
            </a:r>
            <a:r>
              <a:rPr lang="zh-CN" altLang="en-US" sz="2400" b="1" dirty="0"/>
              <a:t>。</a:t>
            </a:r>
            <a:r>
              <a:rPr lang="zh-CN" altLang="en-US" sz="2400" b="1" dirty="0">
                <a:solidFill>
                  <a:srgbClr val="66FFFF"/>
                </a:solidFill>
              </a:rPr>
              <a:t>红曲霉</a:t>
            </a:r>
            <a:r>
              <a:rPr lang="zh-CN" altLang="en-US" sz="2400" b="1" dirty="0"/>
              <a:t>可用于</a:t>
            </a:r>
            <a:r>
              <a:rPr lang="zh-CN" altLang="en-US" sz="2400" b="1" dirty="0">
                <a:solidFill>
                  <a:srgbClr val="FFFF00"/>
                </a:solidFill>
              </a:rPr>
              <a:t>酿酒、制醋、</a:t>
            </a:r>
            <a:r>
              <a:rPr lang="zh-CN" altLang="en-US" sz="2400" b="1" dirty="0"/>
              <a:t>做豆腐乳的</a:t>
            </a:r>
            <a:r>
              <a:rPr lang="zh-CN" altLang="en-US" sz="2400" b="1" dirty="0">
                <a:solidFill>
                  <a:srgbClr val="FFFF00"/>
                </a:solidFill>
              </a:rPr>
              <a:t>着色剂和调味剂</a:t>
            </a:r>
            <a:r>
              <a:rPr lang="zh-CN" altLang="en-US" sz="2400" b="1" dirty="0"/>
              <a:t>，也可做</a:t>
            </a:r>
            <a:r>
              <a:rPr lang="zh-CN" altLang="en-US" sz="2400" b="1" dirty="0">
                <a:solidFill>
                  <a:srgbClr val="FFFF00"/>
                </a:solidFill>
              </a:rPr>
              <a:t>中药</a:t>
            </a:r>
            <a:r>
              <a:rPr lang="zh-CN" altLang="en-US" sz="2400" b="1" dirty="0"/>
              <a:t>。</a:t>
            </a:r>
            <a:endParaRPr lang="en-US" altLang="zh-CN" sz="2400" b="1" dirty="0"/>
          </a:p>
        </p:txBody>
      </p:sp>
      <p:pic>
        <p:nvPicPr>
          <p:cNvPr id="28676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1413" y="4581525"/>
            <a:ext cx="2016125" cy="201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7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3" y="4581525"/>
            <a:ext cx="1800225" cy="20161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8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800" y="4606925"/>
            <a:ext cx="1951038" cy="1990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867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5938" y="4605338"/>
            <a:ext cx="1871662" cy="19161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338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毛霉属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Mucor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）</a:t>
            </a:r>
            <a:b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73650"/>
          </a:xfrm>
          <a:ln/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zh-CN" altLang="en-US" sz="2400" b="1" dirty="0"/>
              <a:t>包括</a:t>
            </a:r>
            <a:r>
              <a:rPr lang="zh-CN" altLang="en-US" sz="2400" b="1" dirty="0">
                <a:solidFill>
                  <a:srgbClr val="66FFFF"/>
                </a:solidFill>
              </a:rPr>
              <a:t>鲁氏毛霉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66FFFF"/>
                </a:solidFill>
              </a:rPr>
              <a:t>高大毛霉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66FFFF"/>
                </a:solidFill>
              </a:rPr>
              <a:t>爪哇毛霉</a:t>
            </a:r>
            <a:r>
              <a:rPr lang="zh-CN" altLang="en-US" sz="2400" b="1" dirty="0"/>
              <a:t>、</a:t>
            </a:r>
            <a:r>
              <a:rPr lang="zh-CN" altLang="en-US" sz="2400" b="1" dirty="0">
                <a:solidFill>
                  <a:srgbClr val="66FFFF"/>
                </a:solidFill>
              </a:rPr>
              <a:t>总状毛霉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66FFFF"/>
                </a:solidFill>
              </a:rPr>
              <a:t>微小毛霉</a:t>
            </a:r>
            <a:r>
              <a:rPr lang="zh-CN" altLang="en-US" sz="2400" b="1" dirty="0"/>
              <a:t>等。由于能产生多种酶类，尤其是蛋白酶，脂肪酶等，多用于制作</a:t>
            </a:r>
            <a:r>
              <a:rPr lang="zh-CN" altLang="en-US" sz="2400" b="1" dirty="0">
                <a:solidFill>
                  <a:srgbClr val="FFFF00"/>
                </a:solidFill>
              </a:rPr>
              <a:t>腐乳、豆豉、柠檬酸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FF00"/>
                </a:solidFill>
              </a:rPr>
              <a:t>转化甾体物质</a:t>
            </a:r>
            <a:r>
              <a:rPr lang="zh-CN" altLang="en-US" sz="2400" b="1" dirty="0"/>
              <a:t>。由于毛霉产</a:t>
            </a:r>
            <a:r>
              <a:rPr lang="zh-CN" altLang="en-US" sz="2400" b="1" dirty="0">
                <a:solidFill>
                  <a:srgbClr val="FFFF00"/>
                </a:solidFill>
              </a:rPr>
              <a:t>淀粉酶</a:t>
            </a:r>
            <a:r>
              <a:rPr lang="zh-CN" altLang="en-US" sz="2400" b="1" dirty="0"/>
              <a:t>的活力很强，也多用作淀粉质原料酿酒的</a:t>
            </a:r>
            <a:r>
              <a:rPr lang="zh-CN" altLang="en-US" sz="2400" b="1" dirty="0">
                <a:solidFill>
                  <a:srgbClr val="FFFF00"/>
                </a:solidFill>
              </a:rPr>
              <a:t>糖化菌</a:t>
            </a:r>
            <a:r>
              <a:rPr lang="zh-CN" altLang="en-US" sz="2400" b="1" dirty="0"/>
              <a:t>。部分毛霉能产</a:t>
            </a:r>
            <a:r>
              <a:rPr lang="zh-CN" altLang="en-US" sz="2400" b="1" dirty="0">
                <a:solidFill>
                  <a:srgbClr val="FFFF00"/>
                </a:solidFill>
              </a:rPr>
              <a:t>草酸、乳酸、琥珀酸</a:t>
            </a:r>
            <a:r>
              <a:rPr lang="zh-CN" altLang="en-US" sz="2400" b="1" dirty="0"/>
              <a:t>和</a:t>
            </a:r>
            <a:r>
              <a:rPr lang="zh-CN" altLang="en-US" sz="2400" b="1" dirty="0">
                <a:solidFill>
                  <a:srgbClr val="FFFF00"/>
                </a:solidFill>
              </a:rPr>
              <a:t>甘油</a:t>
            </a:r>
            <a:r>
              <a:rPr lang="zh-CN" altLang="en-US" sz="2400" b="1" dirty="0"/>
              <a:t>等。</a:t>
            </a:r>
            <a:endParaRPr lang="en-US" altLang="zh-CN" sz="2400" b="1" dirty="0"/>
          </a:p>
        </p:txBody>
      </p:sp>
      <p:pic>
        <p:nvPicPr>
          <p:cNvPr id="2970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0" y="3644900"/>
            <a:ext cx="3479800" cy="2663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9701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3644900"/>
            <a:ext cx="3887788" cy="2663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750" y="260350"/>
            <a:ext cx="8229600" cy="922338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根霉属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Rhizopus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）</a:t>
            </a:r>
            <a:b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xfrm>
            <a:off x="179388" y="1125538"/>
            <a:ext cx="8589962" cy="5616575"/>
          </a:xfrm>
          <a:ln/>
        </p:spPr>
        <p:txBody>
          <a:bodyPr vert="horz" wrap="square" lIns="91440" tIns="45720" rIns="91440" bIns="45720" anchor="t" anchorCtr="0"/>
          <a:p>
            <a:pPr marL="0" indent="0">
              <a:buNone/>
            </a:pPr>
            <a:r>
              <a:rPr lang="zh-CN" altLang="en-US" dirty="0"/>
              <a:t>　</a:t>
            </a:r>
            <a:r>
              <a:rPr lang="zh-CN" altLang="en-US" sz="2800" b="1" dirty="0"/>
              <a:t>根霉在自然界分布很广，用途广泛，其</a:t>
            </a:r>
            <a:r>
              <a:rPr lang="zh-CN" altLang="en-US" sz="2800" b="1" dirty="0">
                <a:solidFill>
                  <a:srgbClr val="FFFF00"/>
                </a:solidFill>
              </a:rPr>
              <a:t>淀粉酶</a:t>
            </a:r>
            <a:r>
              <a:rPr lang="zh-CN" altLang="en-US" sz="2800" b="1" dirty="0"/>
              <a:t>活性很强，是酿造工业中常用</a:t>
            </a:r>
            <a:r>
              <a:rPr lang="zh-CN" altLang="en-US" sz="2800" b="1" dirty="0">
                <a:solidFill>
                  <a:srgbClr val="FFFF00"/>
                </a:solidFill>
              </a:rPr>
              <a:t>糖化菌</a:t>
            </a:r>
            <a:r>
              <a:rPr lang="zh-CN" altLang="en-US" sz="2800" b="1" dirty="0"/>
              <a:t>。根霉能生产</a:t>
            </a:r>
            <a:r>
              <a:rPr lang="zh-CN" altLang="en-US" sz="2800" b="1" dirty="0">
                <a:solidFill>
                  <a:srgbClr val="FFFF00"/>
                </a:solidFill>
              </a:rPr>
              <a:t>延胡索酸、乳酸</a:t>
            </a:r>
            <a:r>
              <a:rPr lang="zh-CN" altLang="en-US" sz="2800" b="1" dirty="0"/>
              <a:t>等有机酸，还能产生芳香性的</a:t>
            </a:r>
            <a:r>
              <a:rPr lang="zh-CN" altLang="en-US" sz="2800" b="1" dirty="0">
                <a:solidFill>
                  <a:srgbClr val="FFFF00"/>
                </a:solidFill>
              </a:rPr>
              <a:t>酯类物质</a:t>
            </a:r>
            <a:r>
              <a:rPr lang="zh-CN" altLang="en-US" sz="2800" b="1" dirty="0"/>
              <a:t>。根霉亦是</a:t>
            </a:r>
            <a:r>
              <a:rPr lang="zh-CN" altLang="en-US" sz="2800" b="1" dirty="0">
                <a:solidFill>
                  <a:srgbClr val="FFFF00"/>
                </a:solidFill>
              </a:rPr>
              <a:t>转化甾族化合物</a:t>
            </a:r>
            <a:r>
              <a:rPr lang="zh-CN" altLang="en-US" sz="2800" b="1" dirty="0"/>
              <a:t>的重要菌类。与生物技术关系密切的根霉主要有</a:t>
            </a:r>
            <a:r>
              <a:rPr lang="zh-CN" altLang="en-US" sz="2800" b="1" dirty="0">
                <a:solidFill>
                  <a:srgbClr val="66FFFF"/>
                </a:solidFill>
              </a:rPr>
              <a:t>黑根霉</a:t>
            </a:r>
            <a:r>
              <a:rPr lang="zh-CN" altLang="en-US" sz="2800" b="1" dirty="0"/>
              <a:t>、</a:t>
            </a:r>
            <a:r>
              <a:rPr lang="zh-CN" altLang="en-US" sz="2800" b="1" dirty="0">
                <a:solidFill>
                  <a:srgbClr val="66FFFF"/>
                </a:solidFill>
              </a:rPr>
              <a:t>华根霉</a:t>
            </a:r>
            <a:r>
              <a:rPr lang="zh-CN" altLang="en-US" sz="2800" b="1" dirty="0"/>
              <a:t>和</a:t>
            </a:r>
            <a:r>
              <a:rPr lang="zh-CN" altLang="en-US" sz="2800" b="1" dirty="0">
                <a:solidFill>
                  <a:srgbClr val="66FFFF"/>
                </a:solidFill>
              </a:rPr>
              <a:t>米根霉</a:t>
            </a:r>
            <a:r>
              <a:rPr lang="zh-CN" altLang="en-US" sz="2800" b="1" dirty="0"/>
              <a:t>。</a:t>
            </a:r>
            <a:endParaRPr lang="en-US" altLang="zh-CN" sz="2800" b="1" dirty="0"/>
          </a:p>
          <a:p>
            <a:pPr marL="0" indent="0">
              <a:buNone/>
            </a:pPr>
            <a:endParaRPr lang="en-US" altLang="zh-CN" sz="2000" b="1" dirty="0"/>
          </a:p>
        </p:txBody>
      </p:sp>
      <p:sp>
        <p:nvSpPr>
          <p:cNvPr id="30724" name="TextBox 4"/>
          <p:cNvSpPr txBox="1"/>
          <p:nvPr/>
        </p:nvSpPr>
        <p:spPr>
          <a:xfrm>
            <a:off x="400050" y="4508500"/>
            <a:ext cx="4392613" cy="5080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800" b="1" dirty="0"/>
              <a:t>根霉是生产发酵豆类和谷物的重要菌种。</a:t>
            </a:r>
            <a:endParaRPr lang="zh-CN" altLang="en-US" sz="2800" b="1" dirty="0"/>
          </a:p>
        </p:txBody>
      </p:sp>
      <p:pic>
        <p:nvPicPr>
          <p:cNvPr id="30725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4173538"/>
            <a:ext cx="3643313" cy="23431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338"/>
          </a:xfrm>
        </p:spPr>
        <p:txBody>
          <a:bodyPr vert="horz" wrap="square" lIns="91440" tIns="45720" rIns="91440" bIns="45720" numCol="1" anchor="ctr" anchorCtr="0" compatLnSpc="1">
            <a:normAutofit fontScale="90000"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br>
              <a:rPr kumimoji="0" lang="en-US" altLang="zh-CN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青霉属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（</a:t>
            </a:r>
            <a:r>
              <a:rPr kumimoji="0" lang="en-US" altLang="zh-CN" sz="4400" b="0" i="0" u="none" strike="noStrike" kern="0" cap="none" spc="0" normalizeH="0" baseline="0" noProof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Penicillium</a:t>
            </a:r>
            <a: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）</a:t>
            </a:r>
            <a:br>
              <a:rPr kumimoji="0" lang="zh-CN" altLang="en-US" sz="44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endParaRPr kumimoji="0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xfrm>
            <a:off x="395288" y="1125538"/>
            <a:ext cx="8489950" cy="5327650"/>
          </a:xfrm>
          <a:ln/>
        </p:spPr>
        <p:txBody>
          <a:bodyPr vert="horz" wrap="square" lIns="91440" tIns="45720" rIns="91440" bIns="45720" anchor="t" anchorCtr="0"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        为分布很广的子囊菌纲中的一属，和曲霉属有亲缘关系。青霉菌可使许多农副产品腐烂，也有少数种类可使人或动物致病。它能分泌一种抗生素叫</a:t>
            </a:r>
            <a:r>
              <a:rPr lang="zh-CN" altLang="en-US" sz="2400" b="1" dirty="0">
                <a:solidFill>
                  <a:srgbClr val="FFFF00"/>
                </a:solidFill>
              </a:rPr>
              <a:t>青霉素</a:t>
            </a:r>
            <a:r>
              <a:rPr lang="zh-CN" altLang="en-US" sz="2400" b="1" dirty="0"/>
              <a:t>即</a:t>
            </a:r>
            <a:r>
              <a:rPr lang="zh-CN" altLang="en-US" sz="2400" b="1" dirty="0">
                <a:solidFill>
                  <a:srgbClr val="FFFF00"/>
                </a:solidFill>
              </a:rPr>
              <a:t>盘尼西林（</a:t>
            </a:r>
            <a:r>
              <a:rPr lang="en-US" altLang="zh-CN" sz="2400" b="1" dirty="0">
                <a:solidFill>
                  <a:srgbClr val="FFFF00"/>
                </a:solidFill>
              </a:rPr>
              <a:t>Penicillin</a:t>
            </a:r>
            <a:r>
              <a:rPr lang="zh-CN" altLang="en-US" sz="2400" b="1" dirty="0">
                <a:solidFill>
                  <a:srgbClr val="FFFF00"/>
                </a:solidFill>
              </a:rPr>
              <a:t>）</a:t>
            </a:r>
            <a:r>
              <a:rPr lang="zh-CN" altLang="en-US" sz="2400" b="1" dirty="0"/>
              <a:t>。盘尼西林（</a:t>
            </a:r>
            <a:r>
              <a:rPr lang="en-US" altLang="zh-CN" sz="2400" b="1" dirty="0"/>
              <a:t>Penicillin</a:t>
            </a:r>
            <a:r>
              <a:rPr lang="zh-CN" altLang="en-US" sz="2400" b="1" dirty="0"/>
              <a:t>）青霉素对葡萄球菌、肺炎球菌、淋球菌、破伤风杆菌等有高度杀伤力。医学上通常培养</a:t>
            </a:r>
            <a:r>
              <a:rPr lang="zh-CN" altLang="en-US" sz="2400" b="1" dirty="0">
                <a:solidFill>
                  <a:srgbClr val="66FFFF"/>
                </a:solidFill>
              </a:rPr>
              <a:t>黄霉菌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Penicillium chrysogenum</a:t>
            </a:r>
            <a:r>
              <a:rPr lang="zh-CN" altLang="en-US" sz="2400" b="1" dirty="0"/>
              <a:t>）和</a:t>
            </a:r>
            <a:r>
              <a:rPr lang="zh-CN" altLang="en-US" sz="2400" b="1" dirty="0">
                <a:solidFill>
                  <a:srgbClr val="66FFFF"/>
                </a:solidFill>
              </a:rPr>
              <a:t>点霉菌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Penicillium notatum</a:t>
            </a:r>
            <a:r>
              <a:rPr lang="zh-CN" altLang="en-US" sz="2400" b="1" dirty="0"/>
              <a:t>）提取青霉素。</a:t>
            </a: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/>
              <a:t>        </a:t>
            </a:r>
            <a:endParaRPr lang="en-US" altLang="zh-CN" sz="2400" b="1" dirty="0"/>
          </a:p>
        </p:txBody>
      </p:sp>
      <p:pic>
        <p:nvPicPr>
          <p:cNvPr id="31748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9000" y="4581525"/>
            <a:ext cx="1646238" cy="18716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44866" name="Text Box 2"/>
          <p:cNvSpPr txBox="1"/>
          <p:nvPr/>
        </p:nvSpPr>
        <p:spPr>
          <a:xfrm>
            <a:off x="0" y="3068638"/>
            <a:ext cx="4789488" cy="30226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横隔膜分隔成成串多细胞，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每个细胞内含有一个或多个细胞核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横隔膜上有小孔，使细胞质和细胞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核可以自由流通，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每个细胞的功能都相同。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2771" name="Text Box 3"/>
          <p:cNvSpPr txBox="1"/>
          <p:nvPr/>
        </p:nvSpPr>
        <p:spPr>
          <a:xfrm>
            <a:off x="7340600" y="1588"/>
            <a:ext cx="1784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32772" name="Text Box 4"/>
          <p:cNvSpPr txBox="1"/>
          <p:nvPr/>
        </p:nvSpPr>
        <p:spPr>
          <a:xfrm>
            <a:off x="609600" y="381000"/>
            <a:ext cx="2338388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（三）形态结构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2773" name="Text Box 5"/>
          <p:cNvSpPr txBox="1"/>
          <p:nvPr/>
        </p:nvSpPr>
        <p:spPr>
          <a:xfrm>
            <a:off x="615950" y="1220788"/>
            <a:ext cx="12557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1、菌丝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4870" name="Text Box 6"/>
          <p:cNvSpPr txBox="1"/>
          <p:nvPr/>
        </p:nvSpPr>
        <p:spPr>
          <a:xfrm>
            <a:off x="611188" y="191611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细胞形态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4871" name="AutoShape 7"/>
          <p:cNvSpPr/>
          <p:nvPr/>
        </p:nvSpPr>
        <p:spPr>
          <a:xfrm>
            <a:off x="2057400" y="1828800"/>
            <a:ext cx="304800" cy="762000"/>
          </a:xfrm>
          <a:prstGeom prst="leftBrace">
            <a:avLst>
              <a:gd name="adj1" fmla="val 20833"/>
              <a:gd name="adj2" fmla="val 50000"/>
            </a:avLst>
          </a:prstGeom>
          <a:noFill/>
          <a:ln w="31750" cap="flat" cmpd="sng">
            <a:solidFill>
              <a:srgbClr val="339966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44872" name="Text Box 8"/>
          <p:cNvSpPr txBox="1"/>
          <p:nvPr/>
        </p:nvSpPr>
        <p:spPr>
          <a:xfrm>
            <a:off x="2700338" y="1628775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无隔膜菌丝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4873" name="Text Box 9"/>
          <p:cNvSpPr txBox="1"/>
          <p:nvPr/>
        </p:nvSpPr>
        <p:spPr>
          <a:xfrm>
            <a:off x="2627313" y="2276475"/>
            <a:ext cx="17160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有隔膜菌丝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2778" name="Text Box 10"/>
          <p:cNvSpPr txBox="1"/>
          <p:nvPr/>
        </p:nvSpPr>
        <p:spPr>
          <a:xfrm>
            <a:off x="4559300" y="676275"/>
            <a:ext cx="21605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tx2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dirty="0">
                <a:solidFill>
                  <a:schemeClr val="tx2"/>
                </a:solidFill>
                <a:ea typeface="黑体" panose="02010609060101010101" pitchFamily="49" charset="-122"/>
              </a:rPr>
              <a:t>P33）</a:t>
            </a:r>
            <a:endParaRPr lang="en-US" altLang="zh-CN" sz="2400" dirty="0">
              <a:ea typeface="黑体" panose="02010609060101010101" pitchFamily="49" charset="-122"/>
            </a:endParaRPr>
          </a:p>
        </p:txBody>
      </p:sp>
      <p:pic>
        <p:nvPicPr>
          <p:cNvPr id="1444875" name="Picture 11" descr="f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89500" y="0"/>
            <a:ext cx="4330700" cy="7924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4876" name="Text Box 12"/>
          <p:cNvSpPr txBox="1"/>
          <p:nvPr/>
        </p:nvSpPr>
        <p:spPr>
          <a:xfrm>
            <a:off x="323850" y="260350"/>
            <a:ext cx="3482975" cy="15621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细胞质内含有多个核。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生长：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菌丝的延长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           细胞核的裂殖增多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           细胞质的增加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4877" name="AutoShape 13"/>
          <p:cNvSpPr/>
          <p:nvPr/>
        </p:nvSpPr>
        <p:spPr>
          <a:xfrm>
            <a:off x="4038600" y="533400"/>
            <a:ext cx="1295400" cy="152400"/>
          </a:xfrm>
          <a:prstGeom prst="rightArrow">
            <a:avLst>
              <a:gd name="adj1" fmla="val 50000"/>
              <a:gd name="adj2" fmla="val 212500"/>
            </a:avLst>
          </a:prstGeom>
          <a:solidFill>
            <a:srgbClr val="008000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44878" name="AutoShape 14"/>
          <p:cNvSpPr/>
          <p:nvPr/>
        </p:nvSpPr>
        <p:spPr>
          <a:xfrm>
            <a:off x="4114800" y="5410200"/>
            <a:ext cx="1524000" cy="609600"/>
          </a:xfrm>
          <a:prstGeom prst="curvedUpArrow">
            <a:avLst>
              <a:gd name="adj1" fmla="val 50000"/>
              <a:gd name="adj2" fmla="val 100000"/>
              <a:gd name="adj3" fmla="val 33333"/>
            </a:avLst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4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4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48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48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48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48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48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48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48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448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48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48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44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44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4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44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4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44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44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4866" grpId="0" animBg="1"/>
      <p:bldP spid="1444870" grpId="0"/>
      <p:bldP spid="1444871" grpId="0" animBg="1"/>
      <p:bldP spid="1444872" grpId="0"/>
      <p:bldP spid="1444873" grpId="0"/>
      <p:bldP spid="1444876" grpId="0" animBg="1"/>
      <p:bldP spid="1444877" grpId="0" animBg="1"/>
      <p:bldP spid="144487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Text Box 2"/>
          <p:cNvSpPr txBox="1"/>
          <p:nvPr/>
        </p:nvSpPr>
        <p:spPr>
          <a:xfrm>
            <a:off x="7164388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3795" name="Text Box 3"/>
          <p:cNvSpPr txBox="1"/>
          <p:nvPr/>
        </p:nvSpPr>
        <p:spPr>
          <a:xfrm>
            <a:off x="323850" y="261938"/>
            <a:ext cx="125571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1、菌丝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5892" name="Text Box 4"/>
          <p:cNvSpPr txBox="1"/>
          <p:nvPr/>
        </p:nvSpPr>
        <p:spPr>
          <a:xfrm>
            <a:off x="392113" y="1341438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菌丝功能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5893" name="AutoShape 5"/>
          <p:cNvSpPr/>
          <p:nvPr/>
        </p:nvSpPr>
        <p:spPr>
          <a:xfrm>
            <a:off x="1905000" y="990600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63500" cap="flat" cmpd="sng">
            <a:solidFill>
              <a:srgbClr val="0080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45894" name="Text Box 6"/>
          <p:cNvSpPr txBox="1"/>
          <p:nvPr/>
        </p:nvSpPr>
        <p:spPr>
          <a:xfrm>
            <a:off x="2697163" y="765175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营养菌丝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5895" name="Text Box 7"/>
          <p:cNvSpPr txBox="1"/>
          <p:nvPr/>
        </p:nvSpPr>
        <p:spPr>
          <a:xfrm>
            <a:off x="2627313" y="1341438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气生菌丝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5896" name="Text Box 8"/>
          <p:cNvSpPr txBox="1"/>
          <p:nvPr/>
        </p:nvSpPr>
        <p:spPr>
          <a:xfrm>
            <a:off x="2700338" y="1916113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繁殖菌丝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5897" name="Text Box 9"/>
          <p:cNvSpPr txBox="1"/>
          <p:nvPr/>
        </p:nvSpPr>
        <p:spPr>
          <a:xfrm>
            <a:off x="5619750" y="1219200"/>
            <a:ext cx="220503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chemeClr val="tx2"/>
                </a:solidFill>
                <a:ea typeface="黑体" panose="02010609060101010101" pitchFamily="49" charset="-122"/>
              </a:rPr>
              <a:t>P33）</a:t>
            </a:r>
            <a:endParaRPr lang="en-US" altLang="zh-CN" sz="2400" b="1" dirty="0">
              <a:ea typeface="黑体" panose="02010609060101010101" pitchFamily="49" charset="-122"/>
            </a:endParaRPr>
          </a:p>
        </p:txBody>
      </p:sp>
      <p:pic>
        <p:nvPicPr>
          <p:cNvPr id="1445898" name="Picture 10" descr="b-f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16163"/>
            <a:ext cx="9144000" cy="45418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5899" name="Text Box 11"/>
          <p:cNvSpPr txBox="1"/>
          <p:nvPr/>
        </p:nvSpPr>
        <p:spPr>
          <a:xfrm>
            <a:off x="387350" y="6092825"/>
            <a:ext cx="8739188" cy="436563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200" b="1" dirty="0">
                <a:ea typeface="黑体" panose="02010609060101010101" pitchFamily="49" charset="-122"/>
              </a:rPr>
              <a:t>霉菌菌丝直径约为2~10</a:t>
            </a:r>
            <a:r>
              <a:rPr lang="en-US" altLang="zh-CN" sz="2200" b="1" dirty="0">
                <a:latin typeface="Symbol" panose="05050102010706020507" pitchFamily="18" charset="2"/>
                <a:ea typeface="黑体" panose="02010609060101010101" pitchFamily="49" charset="-122"/>
              </a:rPr>
              <a:t>m</a:t>
            </a:r>
            <a:r>
              <a:rPr lang="en-US" altLang="zh-CN" sz="2200" b="1" dirty="0">
                <a:ea typeface="黑体" panose="02010609060101010101" pitchFamily="49" charset="-122"/>
              </a:rPr>
              <a:t>m，</a:t>
            </a:r>
            <a:r>
              <a:rPr lang="zh-CN" altLang="en-US" sz="2200" b="1" dirty="0">
                <a:ea typeface="黑体" panose="02010609060101010101" pitchFamily="49" charset="-122"/>
              </a:rPr>
              <a:t>比一般细菌和放线菌菌丝大几到几十倍。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892" grpId="0"/>
      <p:bldP spid="1445893" grpId="0" animBg="1"/>
      <p:bldP spid="1445894" grpId="0"/>
      <p:bldP spid="1445895" grpId="0"/>
      <p:bldP spid="1445896" grpId="0"/>
      <p:bldP spid="1445897" grpId="0"/>
      <p:bldP spid="144589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Text Box 2"/>
          <p:cNvSpPr txBox="1"/>
          <p:nvPr/>
        </p:nvSpPr>
        <p:spPr>
          <a:xfrm>
            <a:off x="0" y="0"/>
            <a:ext cx="52212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第二节   古生菌（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Archaea）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7171" name="Text Box 3"/>
          <p:cNvSpPr txBox="1"/>
          <p:nvPr/>
        </p:nvSpPr>
        <p:spPr>
          <a:xfrm>
            <a:off x="147638" y="785813"/>
            <a:ext cx="23272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二、细胞形态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172" name="Text Box 4"/>
          <p:cNvSpPr txBox="1"/>
          <p:nvPr/>
        </p:nvSpPr>
        <p:spPr>
          <a:xfrm>
            <a:off x="228600" y="2362200"/>
            <a:ext cx="9159875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ea typeface="黑体" panose="02010609060101010101" pitchFamily="49" charset="-122"/>
              </a:rPr>
              <a:t>在显微镜下，古生菌与细菌具有类似的个体形态。</a:t>
            </a:r>
            <a:endParaRPr lang="zh-CN" altLang="en-US" b="1" dirty="0">
              <a:ea typeface="黑体" panose="02010609060101010101" pitchFamily="49" charset="-122"/>
            </a:endParaRPr>
          </a:p>
        </p:txBody>
      </p:sp>
      <p:sp>
        <p:nvSpPr>
          <p:cNvPr id="7173" name="Text Box 5"/>
          <p:cNvSpPr txBox="1"/>
          <p:nvPr/>
        </p:nvSpPr>
        <p:spPr>
          <a:xfrm>
            <a:off x="2276475" y="4500563"/>
            <a:ext cx="3795713" cy="646112"/>
          </a:xfrm>
          <a:prstGeom prst="rect">
            <a:avLst/>
          </a:prstGeom>
          <a:solidFill>
            <a:srgbClr val="0000FF"/>
          </a:solidFill>
          <a:ln w="6667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3600" b="1" dirty="0">
                <a:ea typeface="黑体" panose="02010609060101010101" pitchFamily="49" charset="-122"/>
              </a:rPr>
              <a:t>（参见</a:t>
            </a:r>
            <a:r>
              <a:rPr lang="en-US" altLang="zh-CN" sz="3600" b="1" dirty="0">
                <a:ea typeface="黑体" panose="02010609060101010101" pitchFamily="49" charset="-122"/>
              </a:rPr>
              <a:t>P 30</a:t>
            </a:r>
            <a:r>
              <a:rPr lang="zh-CN" altLang="en-US" sz="3600" b="1" dirty="0">
                <a:ea typeface="黑体" panose="02010609060101010101" pitchFamily="49" charset="-122"/>
              </a:rPr>
              <a:t>～</a:t>
            </a:r>
            <a:r>
              <a:rPr lang="en-US" altLang="zh-CN" sz="3600" b="1" dirty="0">
                <a:ea typeface="黑体" panose="02010609060101010101" pitchFamily="49" charset="-122"/>
              </a:rPr>
              <a:t>32</a:t>
            </a:r>
            <a:r>
              <a:rPr lang="zh-CN" altLang="en-US" sz="3600" b="1" dirty="0"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Text Box 2"/>
          <p:cNvSpPr txBox="1"/>
          <p:nvPr/>
        </p:nvSpPr>
        <p:spPr>
          <a:xfrm>
            <a:off x="7019925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4819" name="Text Box 3"/>
          <p:cNvSpPr txBox="1"/>
          <p:nvPr/>
        </p:nvSpPr>
        <p:spPr>
          <a:xfrm>
            <a:off x="328613" y="1270000"/>
            <a:ext cx="250507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4820" name="Text Box 4"/>
          <p:cNvSpPr txBox="1"/>
          <p:nvPr/>
        </p:nvSpPr>
        <p:spPr>
          <a:xfrm>
            <a:off x="285750" y="2714625"/>
            <a:ext cx="8358188" cy="2573338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5000"/>
              </a:lnSpc>
              <a:spcBef>
                <a:spcPct val="0"/>
              </a:spcBef>
              <a:buNone/>
            </a:pPr>
            <a:r>
              <a:rPr lang="zh-CN" altLang="en-US" sz="2600" b="1" dirty="0">
                <a:ea typeface="黑体" panose="02010609060101010101" pitchFamily="49" charset="-122"/>
              </a:rPr>
              <a:t>有些霉菌的菌丝分化形成了各种形态和功能不同的特化结构，也称菌丝的变态。</a:t>
            </a:r>
            <a:endParaRPr lang="zh-CN" altLang="en-US" sz="26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5000"/>
              </a:lnSpc>
              <a:spcBef>
                <a:spcPct val="0"/>
              </a:spcBef>
              <a:buNone/>
            </a:pPr>
            <a:endParaRPr lang="zh-CN" altLang="en-US" sz="26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5000"/>
              </a:lnSpc>
              <a:spcBef>
                <a:spcPct val="0"/>
              </a:spcBef>
              <a:buNone/>
            </a:pPr>
            <a:r>
              <a:rPr lang="en-US" altLang="zh-CN" sz="2600" b="1" dirty="0">
                <a:solidFill>
                  <a:schemeClr val="folHlink"/>
                </a:solidFill>
                <a:ea typeface="黑体" panose="02010609060101010101" pitchFamily="49" charset="-122"/>
              </a:rPr>
              <a:t>			</a:t>
            </a:r>
            <a:r>
              <a:rPr lang="zh-CN" altLang="en-US" sz="2600" b="1" dirty="0">
                <a:solidFill>
                  <a:schemeClr val="folHlink"/>
                </a:solidFill>
                <a:ea typeface="黑体" panose="02010609060101010101" pitchFamily="49" charset="-122"/>
              </a:rPr>
              <a:t>对环境高度适应的结果</a:t>
            </a:r>
            <a:endParaRPr lang="zh-CN" altLang="en-US" sz="26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5843" name="Text Box 3"/>
          <p:cNvSpPr txBox="1"/>
          <p:nvPr/>
        </p:nvSpPr>
        <p:spPr>
          <a:xfrm>
            <a:off x="400050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7940" name="Text Box 4"/>
          <p:cNvSpPr txBox="1"/>
          <p:nvPr/>
        </p:nvSpPr>
        <p:spPr>
          <a:xfrm>
            <a:off x="395288" y="550863"/>
            <a:ext cx="370681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1）菌环：</a:t>
            </a:r>
            <a:r>
              <a:rPr lang="zh-CN" altLang="en-US" sz="2400" b="1" dirty="0">
                <a:ea typeface="黑体" panose="02010609060101010101" pitchFamily="49" charset="-122"/>
              </a:rPr>
              <a:t>菌丝交织成套状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2）菌网：</a:t>
            </a:r>
            <a:r>
              <a:rPr lang="zh-CN" altLang="en-US" sz="2400" b="1" dirty="0">
                <a:ea typeface="黑体" panose="02010609060101010101" pitchFamily="49" charset="-122"/>
              </a:rPr>
              <a:t>菌丝交织成网状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47941" name="Text Box 5"/>
          <p:cNvSpPr txBox="1"/>
          <p:nvPr/>
        </p:nvSpPr>
        <p:spPr>
          <a:xfrm>
            <a:off x="247650" y="1414463"/>
            <a:ext cx="9145588" cy="120015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捕虫菌目（</a:t>
            </a:r>
            <a:r>
              <a:rPr lang="en-US" altLang="zh-CN" sz="2400" b="1" dirty="0">
                <a:ea typeface="黑体" panose="02010609060101010101" pitchFamily="49" charset="-122"/>
              </a:rPr>
              <a:t>Zoopagales）</a:t>
            </a:r>
            <a:r>
              <a:rPr lang="zh-CN" altLang="en-US" sz="2400" b="1" dirty="0">
                <a:ea typeface="黑体" panose="02010609060101010101" pitchFamily="49" charset="-122"/>
              </a:rPr>
              <a:t>在长期演化中形成的特化结构，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特化菌丝构成巧妙的网，可以捕捉小型原生动物或无脊椎动物，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捕获物死后，菌丝伸入体内吸收营养。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47942" name="Picture 6" descr="菌环和菌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662238"/>
            <a:ext cx="6248400" cy="41243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7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7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4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4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940" grpId="0"/>
      <p:bldP spid="144794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6867" name="Text Box 3"/>
          <p:cNvSpPr txBox="1"/>
          <p:nvPr/>
        </p:nvSpPr>
        <p:spPr>
          <a:xfrm>
            <a:off x="255588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51012" name="Text Box 4"/>
          <p:cNvSpPr txBox="1"/>
          <p:nvPr/>
        </p:nvSpPr>
        <p:spPr>
          <a:xfrm>
            <a:off x="255588" y="766763"/>
            <a:ext cx="891540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3）附枝：</a:t>
            </a:r>
            <a:r>
              <a:rPr lang="zh-CN" altLang="en-US" sz="2400" b="1" dirty="0">
                <a:ea typeface="黑体" panose="02010609060101010101" pitchFamily="49" charset="-122"/>
              </a:rPr>
              <a:t>匍匐菌丝、假根（类似树根，吸收营养），功能是固着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和吸收营养。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51013" name="Picture 5" descr="匍匐枝和假根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828800"/>
            <a:ext cx="8382000" cy="48307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1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1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1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1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10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7891" name="Text Box 3"/>
          <p:cNvSpPr txBox="1"/>
          <p:nvPr/>
        </p:nvSpPr>
        <p:spPr>
          <a:xfrm>
            <a:off x="328613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52036" name="Text Box 4"/>
          <p:cNvSpPr txBox="1"/>
          <p:nvPr/>
        </p:nvSpPr>
        <p:spPr>
          <a:xfrm>
            <a:off x="119063" y="766763"/>
            <a:ext cx="901541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4）附着枝：</a:t>
            </a:r>
            <a:r>
              <a:rPr lang="zh-CN" altLang="en-US" sz="2400" b="1" dirty="0">
                <a:ea typeface="黑体" panose="02010609060101010101" pitchFamily="49" charset="-122"/>
              </a:rPr>
              <a:t>若干寄生真菌由菌丝细胞生出1-2个细胞的短枝，以将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 菌丝附着于宿主上，这种特殊的结构即附着枝。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52037" name="Picture 5" descr="附着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658938"/>
            <a:ext cx="8153400" cy="50561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2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2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20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203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Text Box 2"/>
          <p:cNvSpPr txBox="1"/>
          <p:nvPr/>
        </p:nvSpPr>
        <p:spPr>
          <a:xfrm>
            <a:off x="709295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8915" name="Text Box 3"/>
          <p:cNvSpPr txBox="1"/>
          <p:nvPr/>
        </p:nvSpPr>
        <p:spPr>
          <a:xfrm>
            <a:off x="400050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53060" name="Text Box 4"/>
          <p:cNvSpPr txBox="1"/>
          <p:nvPr/>
        </p:nvSpPr>
        <p:spPr>
          <a:xfrm>
            <a:off x="0" y="693738"/>
            <a:ext cx="891540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5）吸器：</a:t>
            </a:r>
            <a:r>
              <a:rPr lang="zh-CN" altLang="en-US" sz="2400" b="1" dirty="0">
                <a:ea typeface="黑体" panose="02010609060101010101" pitchFamily="49" charset="-122"/>
              </a:rPr>
              <a:t>一些专性寄生真菌从菌丝上分化出来的旁枝，侵入细胞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内分化成指状、球状或丝状，用以吸收细胞内的营养。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53061" name="Picture 5" descr="吸器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643063"/>
            <a:ext cx="8458200" cy="5168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3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3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3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3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3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306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9939" name="Text Box 3"/>
          <p:cNvSpPr txBox="1"/>
          <p:nvPr/>
        </p:nvSpPr>
        <p:spPr>
          <a:xfrm>
            <a:off x="233363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54084" name="Text Box 4"/>
          <p:cNvSpPr txBox="1"/>
          <p:nvPr/>
        </p:nvSpPr>
        <p:spPr>
          <a:xfrm>
            <a:off x="255588" y="763588"/>
            <a:ext cx="8915400" cy="15525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6）附着胞：</a:t>
            </a:r>
            <a:r>
              <a:rPr lang="zh-CN" altLang="en-US" sz="2400" b="1" dirty="0">
                <a:ea typeface="黑体" panose="02010609060101010101" pitchFamily="49" charset="-122"/>
              </a:rPr>
              <a:t>许多植物寄生真菌在其芽管或老菌丝顶端发生膨大，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并分泌粘性物，借以牢固地粘附在宿主的表面，这一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结构就是附着胞，附着胞上再形成纤细的针状感染菌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丝，以侵入宿主的角质层而吸取营养。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54085" name="Picture 5" descr="附着胞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357438"/>
            <a:ext cx="7315200" cy="4443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4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40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08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0963" name="Text Box 3"/>
          <p:cNvSpPr txBox="1"/>
          <p:nvPr/>
        </p:nvSpPr>
        <p:spPr>
          <a:xfrm>
            <a:off x="233363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0964" name="Text Box 4"/>
          <p:cNvSpPr txBox="1"/>
          <p:nvPr/>
        </p:nvSpPr>
        <p:spPr>
          <a:xfrm>
            <a:off x="228600" y="534988"/>
            <a:ext cx="18684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6）附着胞：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40965" name="Picture 6" descr="1860-1-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00125"/>
            <a:ext cx="4159250" cy="579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6" name="Text Box 7"/>
          <p:cNvSpPr txBox="1"/>
          <p:nvPr/>
        </p:nvSpPr>
        <p:spPr>
          <a:xfrm>
            <a:off x="4267200" y="1371600"/>
            <a:ext cx="4483100" cy="2292350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当感染植物的时候，这种附着胞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牢牢地附着到宿主的叶片表面，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并且通过提高附着胞内渗透压活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性物质的浓度产生巨大的膨压，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射出一钉状结构进入植物细胞，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为真菌的感染炸开一条通道。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0967" name="Text Box 8"/>
          <p:cNvSpPr txBox="1"/>
          <p:nvPr/>
        </p:nvSpPr>
        <p:spPr>
          <a:xfrm>
            <a:off x="4143375" y="4495800"/>
            <a:ext cx="4964113" cy="19272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真菌禾生刺盘孢（</a:t>
            </a:r>
            <a:r>
              <a:rPr lang="en-US" altLang="zh-CN" sz="2400" b="1" dirty="0">
                <a:ea typeface="黑体" panose="02010609060101010101" pitchFamily="49" charset="-122"/>
              </a:rPr>
              <a:t>C. Graminicola）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的附着胞的压力为5.35</a:t>
            </a:r>
            <a:r>
              <a:rPr lang="en-US" altLang="zh-CN" sz="2400" b="1" dirty="0">
                <a:ea typeface="黑体" panose="02010609060101010101" pitchFamily="49" charset="-122"/>
              </a:rPr>
              <a:t>Mpa；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M. grisea</a:t>
            </a:r>
            <a:r>
              <a:rPr lang="zh-CN" altLang="en-US" sz="2400" b="1" dirty="0">
                <a:ea typeface="黑体" panose="02010609060101010101" pitchFamily="49" charset="-122"/>
              </a:rPr>
              <a:t>附着胞的压力8.0</a:t>
            </a:r>
            <a:r>
              <a:rPr lang="en-US" altLang="zh-CN" sz="2400" b="1" dirty="0">
                <a:ea typeface="黑体" panose="02010609060101010101" pitchFamily="49" charset="-122"/>
              </a:rPr>
              <a:t>Mpa，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相当于我们用高压蒸汽灭菌压力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（0.1</a:t>
            </a:r>
            <a:r>
              <a:rPr lang="en-US" altLang="zh-CN" sz="2400" b="1" dirty="0">
                <a:ea typeface="黑体" panose="02010609060101010101" pitchFamily="49" charset="-122"/>
              </a:rPr>
              <a:t>Mpa）</a:t>
            </a:r>
            <a:r>
              <a:rPr lang="zh-CN" altLang="en-US" sz="2400" b="1" dirty="0">
                <a:ea typeface="黑体" panose="02010609060101010101" pitchFamily="49" charset="-122"/>
              </a:rPr>
              <a:t>的50-80倍。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1987" name="Text Box 3"/>
          <p:cNvSpPr txBox="1"/>
          <p:nvPr/>
        </p:nvSpPr>
        <p:spPr>
          <a:xfrm>
            <a:off x="233363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56132" name="Text Box 4"/>
          <p:cNvSpPr txBox="1"/>
          <p:nvPr/>
        </p:nvSpPr>
        <p:spPr>
          <a:xfrm>
            <a:off x="228600" y="611188"/>
            <a:ext cx="8691563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7）菌核：</a:t>
            </a:r>
            <a:r>
              <a:rPr lang="zh-CN" altLang="en-US" sz="2400" b="1" dirty="0">
                <a:ea typeface="黑体" panose="02010609060101010101" pitchFamily="49" charset="-122"/>
              </a:rPr>
              <a:t>是一种休眠的菌丝组织。由菌丝密集地交织在一起，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其外层较坚硬、色深，内层疏松，大多呈白色。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56133" name="Picture 5" descr="菌核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975" y="1443038"/>
            <a:ext cx="8534400" cy="5343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6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6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56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56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61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3011" name="Text Box 3"/>
          <p:cNvSpPr txBox="1"/>
          <p:nvPr/>
        </p:nvSpPr>
        <p:spPr>
          <a:xfrm>
            <a:off x="233363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3012" name="Text Box 4"/>
          <p:cNvSpPr txBox="1"/>
          <p:nvPr/>
        </p:nvSpPr>
        <p:spPr>
          <a:xfrm>
            <a:off x="228600" y="106838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7）菌核：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3013" name="Text Box 5"/>
          <p:cNvSpPr txBox="1"/>
          <p:nvPr/>
        </p:nvSpPr>
        <p:spPr>
          <a:xfrm>
            <a:off x="228600" y="1905000"/>
            <a:ext cx="8766175" cy="3835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假菌核：寄生性真菌与宿主共同形成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例如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冬虫夏草</a:t>
            </a:r>
            <a:r>
              <a:rPr lang="zh-CN" altLang="en-US" sz="2800" b="1" dirty="0">
                <a:ea typeface="黑体" panose="02010609060101010101" pitchFamily="49" charset="-122"/>
              </a:rPr>
              <a:t>：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真菌寄生于鳞翅目昆虫，使虫体转变为假菌核，当孢子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萌发，虫体死亡，菌自虫体内生长出子实体。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含有虫草酸，是名贵中药。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500563" cy="39989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03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763" y="3262313"/>
            <a:ext cx="5329237" cy="35956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f-f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0"/>
            <a:ext cx="8229600" cy="68341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5059" name="Text Box 3"/>
          <p:cNvSpPr txBox="1"/>
          <p:nvPr/>
        </p:nvSpPr>
        <p:spPr>
          <a:xfrm>
            <a:off x="233363" y="1588"/>
            <a:ext cx="25050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2、菌丝的特化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1252" name="Text Box 4"/>
          <p:cNvSpPr txBox="1"/>
          <p:nvPr/>
        </p:nvSpPr>
        <p:spPr>
          <a:xfrm>
            <a:off x="609600" y="611188"/>
            <a:ext cx="7996238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8）子座：</a:t>
            </a:r>
            <a:r>
              <a:rPr lang="zh-CN" altLang="en-US" sz="2400" b="1" dirty="0">
                <a:ea typeface="黑体" panose="02010609060101010101" pitchFamily="49" charset="-122"/>
              </a:rPr>
              <a:t>菌丝交织成垫状、壳状等，在子座外或内可形成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繁殖器官。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61253" name="Picture 5" descr="分生孢子器和分生孢子座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463675"/>
            <a:ext cx="8001000" cy="532288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1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1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12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1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125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ext Box 2"/>
          <p:cNvSpPr txBox="1"/>
          <p:nvPr/>
        </p:nvSpPr>
        <p:spPr>
          <a:xfrm>
            <a:off x="7340600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6083" name="Text Box 3"/>
          <p:cNvSpPr txBox="1"/>
          <p:nvPr/>
        </p:nvSpPr>
        <p:spPr>
          <a:xfrm>
            <a:off x="447675" y="336550"/>
            <a:ext cx="17256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（四）菌落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6084" name="Text Box 4"/>
          <p:cNvSpPr txBox="1"/>
          <p:nvPr/>
        </p:nvSpPr>
        <p:spPr>
          <a:xfrm>
            <a:off x="500063" y="1246188"/>
            <a:ext cx="8466137" cy="112395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tx2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由粗而长的分枝状菌丝组成，菌落疏松，呈绒毛状、絮状或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蜘蛛网状，比细菌菌落大几倍到几十倍，有的没有固定大小。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6085" name="Text Box 5"/>
          <p:cNvSpPr txBox="1"/>
          <p:nvPr/>
        </p:nvSpPr>
        <p:spPr>
          <a:xfrm>
            <a:off x="517525" y="3095625"/>
            <a:ext cx="8466138" cy="1295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各种霉菌，在一定培养基上形成的菌落大小、形状、颜色等相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对稳定，所以</a:t>
            </a:r>
            <a:r>
              <a:rPr lang="zh-CN" altLang="en-US" b="1" u="sng" dirty="0">
                <a:solidFill>
                  <a:schemeClr val="tx2"/>
                </a:solidFill>
                <a:ea typeface="黑体" panose="02010609060101010101" pitchFamily="49" charset="-122"/>
              </a:rPr>
              <a:t>菌落特征</a:t>
            </a:r>
            <a:r>
              <a:rPr lang="zh-CN" altLang="en-US" sz="2400" b="1" dirty="0">
                <a:ea typeface="黑体" panose="02010609060101010101" pitchFamily="49" charset="-122"/>
              </a:rPr>
              <a:t>也为</a:t>
            </a:r>
            <a:r>
              <a:rPr lang="zh-CN" altLang="en-US" b="1" u="sng" dirty="0">
                <a:solidFill>
                  <a:schemeClr val="tx2"/>
                </a:solidFill>
                <a:ea typeface="黑体" panose="02010609060101010101" pitchFamily="49" charset="-122"/>
              </a:rPr>
              <a:t>分类依据</a:t>
            </a:r>
            <a:r>
              <a:rPr lang="zh-CN" altLang="en-US" b="1" u="sng" dirty="0">
                <a:ea typeface="黑体" panose="02010609060101010101" pitchFamily="49" charset="-122"/>
              </a:rPr>
              <a:t>之一</a:t>
            </a:r>
            <a:r>
              <a:rPr lang="zh-CN" altLang="en-US" sz="2400" b="1" dirty="0">
                <a:ea typeface="黑体" panose="02010609060101010101" pitchFamily="49" charset="-122"/>
              </a:rPr>
              <a:t>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 Box 2"/>
          <p:cNvSpPr txBox="1"/>
          <p:nvPr/>
        </p:nvSpPr>
        <p:spPr>
          <a:xfrm>
            <a:off x="7340600" y="1588"/>
            <a:ext cx="17843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47107" name="Text Box 3"/>
          <p:cNvSpPr txBox="1"/>
          <p:nvPr/>
        </p:nvSpPr>
        <p:spPr>
          <a:xfrm>
            <a:off x="-3175" y="304800"/>
            <a:ext cx="17256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（四）菌落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7108" name="TextBox 5"/>
          <p:cNvSpPr txBox="1"/>
          <p:nvPr/>
        </p:nvSpPr>
        <p:spPr>
          <a:xfrm>
            <a:off x="4143375" y="5286375"/>
            <a:ext cx="8032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曲霉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47109" name="TextBox 6"/>
          <p:cNvSpPr txBox="1"/>
          <p:nvPr/>
        </p:nvSpPr>
        <p:spPr>
          <a:xfrm>
            <a:off x="6858000" y="5286375"/>
            <a:ext cx="8032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青霉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47110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1988" y="2062163"/>
            <a:ext cx="7820025" cy="27336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11" name="TextBox 8"/>
          <p:cNvSpPr txBox="1"/>
          <p:nvPr/>
        </p:nvSpPr>
        <p:spPr>
          <a:xfrm>
            <a:off x="1571625" y="5286375"/>
            <a:ext cx="8032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根霉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Text Box 2"/>
          <p:cNvSpPr txBox="1"/>
          <p:nvPr/>
        </p:nvSpPr>
        <p:spPr>
          <a:xfrm>
            <a:off x="7164388" y="1588"/>
            <a:ext cx="17907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  霉菌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8131" name="Text Box 3"/>
          <p:cNvSpPr txBox="1"/>
          <p:nvPr/>
        </p:nvSpPr>
        <p:spPr>
          <a:xfrm>
            <a:off x="220663" y="333375"/>
            <a:ext cx="4206875" cy="461963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2" name="Text Box 4"/>
          <p:cNvSpPr txBox="1"/>
          <p:nvPr/>
        </p:nvSpPr>
        <p:spPr>
          <a:xfrm>
            <a:off x="319088" y="2349500"/>
            <a:ext cx="23288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霉菌的繁殖方式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3" name="AutoShape 5"/>
          <p:cNvSpPr/>
          <p:nvPr/>
        </p:nvSpPr>
        <p:spPr>
          <a:xfrm>
            <a:off x="2819400" y="1676400"/>
            <a:ext cx="304800" cy="1752600"/>
          </a:xfrm>
          <a:prstGeom prst="leftBrace">
            <a:avLst>
              <a:gd name="adj1" fmla="val 47916"/>
              <a:gd name="adj2" fmla="val 50000"/>
            </a:avLst>
          </a:prstGeom>
          <a:noFill/>
          <a:ln w="34925" cap="flat" cmpd="sng">
            <a:solidFill>
              <a:srgbClr val="FF99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66374" name="Text Box 6"/>
          <p:cNvSpPr txBox="1"/>
          <p:nvPr/>
        </p:nvSpPr>
        <p:spPr>
          <a:xfrm>
            <a:off x="3632200" y="1557338"/>
            <a:ext cx="1419225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无性孢子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5" name="Text Box 7"/>
          <p:cNvSpPr txBox="1"/>
          <p:nvPr/>
        </p:nvSpPr>
        <p:spPr>
          <a:xfrm>
            <a:off x="3632200" y="2349500"/>
            <a:ext cx="1419225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有性孢子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6" name="Text Box 8"/>
          <p:cNvSpPr txBox="1"/>
          <p:nvPr/>
        </p:nvSpPr>
        <p:spPr>
          <a:xfrm>
            <a:off x="3632200" y="2997200"/>
            <a:ext cx="1419225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FF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菌丝断片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7" name="Text Box 9"/>
          <p:cNvSpPr txBox="1"/>
          <p:nvPr/>
        </p:nvSpPr>
        <p:spPr>
          <a:xfrm>
            <a:off x="400050" y="3935413"/>
            <a:ext cx="28622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黑体" panose="02010609060101010101" pitchFamily="49" charset="-122"/>
              </a:rPr>
              <a:t>1）无性孢子繁殖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8" name="Text Box 10"/>
          <p:cNvSpPr txBox="1"/>
          <p:nvPr/>
        </p:nvSpPr>
        <p:spPr>
          <a:xfrm>
            <a:off x="304800" y="1068388"/>
            <a:ext cx="1878013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1、繁殖方式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6379" name="Text Box 11"/>
          <p:cNvSpPr txBox="1"/>
          <p:nvPr/>
        </p:nvSpPr>
        <p:spPr>
          <a:xfrm>
            <a:off x="250825" y="4648200"/>
            <a:ext cx="8569325" cy="1833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      </a:t>
            </a:r>
            <a:r>
              <a:rPr lang="zh-CN" altLang="en-US" sz="2400" b="1" dirty="0">
                <a:ea typeface="黑体" panose="02010609060101010101" pitchFamily="49" charset="-122"/>
              </a:rPr>
              <a:t>不经两性细胞配合，只是</a:t>
            </a:r>
            <a:r>
              <a:rPr lang="zh-CN" altLang="en-US" b="1" u="sng" dirty="0">
                <a:solidFill>
                  <a:srgbClr val="FF99CC"/>
                </a:solidFill>
                <a:ea typeface="黑体" panose="02010609060101010101" pitchFamily="49" charset="-122"/>
              </a:rPr>
              <a:t>营养细胞的分裂</a:t>
            </a:r>
            <a:r>
              <a:rPr lang="zh-CN" altLang="en-US" sz="2400" b="1" dirty="0">
                <a:ea typeface="黑体" panose="02010609060101010101" pitchFamily="49" charset="-122"/>
              </a:rPr>
              <a:t>或</a:t>
            </a:r>
            <a:r>
              <a:rPr lang="zh-CN" altLang="en-US" b="1" u="sng" dirty="0">
                <a:solidFill>
                  <a:srgbClr val="FF99CC"/>
                </a:solidFill>
                <a:ea typeface="黑体" panose="02010609060101010101" pitchFamily="49" charset="-122"/>
              </a:rPr>
              <a:t>营养菌丝的分化（切割）</a:t>
            </a:r>
            <a:r>
              <a:rPr lang="zh-CN" altLang="en-US" sz="2400" b="1" dirty="0">
                <a:ea typeface="黑体" panose="02010609060101010101" pitchFamily="49" charset="-122"/>
              </a:rPr>
              <a:t>而形成新个体的过程。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无性孢子有：</a:t>
            </a:r>
            <a:r>
              <a:rPr lang="zh-CN" altLang="en-US" sz="2400" b="1" dirty="0">
                <a:solidFill>
                  <a:srgbClr val="33CC33"/>
                </a:solidFill>
                <a:ea typeface="黑体" panose="02010609060101010101" pitchFamily="49" charset="-122"/>
              </a:rPr>
              <a:t>厚垣孢子、节孢子、分生孢子、孢囊孢子等</a:t>
            </a:r>
            <a:r>
              <a:rPr lang="zh-CN" altLang="en-US" sz="2400" b="1" dirty="0">
                <a:ea typeface="黑体" panose="02010609060101010101" pitchFamily="49" charset="-122"/>
              </a:rPr>
              <a:t>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8140" name="Text Box 12"/>
          <p:cNvSpPr txBox="1"/>
          <p:nvPr/>
        </p:nvSpPr>
        <p:spPr>
          <a:xfrm>
            <a:off x="6227763" y="1125538"/>
            <a:ext cx="30257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p132-135</a:t>
            </a: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solidFill>
                <a:srgbClr val="00FF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6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6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63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63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63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6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66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6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66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66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66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66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663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66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372" grpId="0"/>
      <p:bldP spid="1466373" grpId="0" animBg="1"/>
      <p:bldP spid="1466374" grpId="0" animBg="1"/>
      <p:bldP spid="1466375" grpId="0" animBg="1"/>
      <p:bldP spid="1466376" grpId="0" animBg="1"/>
      <p:bldP spid="1466377" grpId="0"/>
      <p:bldP spid="1466378" grpId="0" animBg="1"/>
      <p:bldP spid="146637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Text Box 2"/>
          <p:cNvSpPr txBox="1"/>
          <p:nvPr/>
        </p:nvSpPr>
        <p:spPr>
          <a:xfrm>
            <a:off x="250825" y="400050"/>
            <a:ext cx="611188" cy="2547938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霉菌的无性孢子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49155" name="Picture 3" descr="f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0"/>
            <a:ext cx="7062788" cy="7391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6" name="Text Box 4"/>
          <p:cNvSpPr txBox="1"/>
          <p:nvPr/>
        </p:nvSpPr>
        <p:spPr>
          <a:xfrm>
            <a:off x="3344863" y="270827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厚垣孢子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49157" name="Text Box 5"/>
          <p:cNvSpPr txBox="1"/>
          <p:nvPr/>
        </p:nvSpPr>
        <p:spPr>
          <a:xfrm>
            <a:off x="7594600" y="1484313"/>
            <a:ext cx="960438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节孢子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49158" name="Text Box 6"/>
          <p:cNvSpPr txBox="1"/>
          <p:nvPr/>
        </p:nvSpPr>
        <p:spPr>
          <a:xfrm>
            <a:off x="608013" y="587692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孢囊孢子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49159" name="Text Box 7"/>
          <p:cNvSpPr txBox="1"/>
          <p:nvPr/>
        </p:nvSpPr>
        <p:spPr>
          <a:xfrm>
            <a:off x="7593013" y="544512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芽生孢子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49160" name="Text Box 8"/>
          <p:cNvSpPr txBox="1"/>
          <p:nvPr/>
        </p:nvSpPr>
        <p:spPr>
          <a:xfrm>
            <a:off x="4424363" y="4292600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分生孢子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8" name="Picture 2" descr="zyf-f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458787"/>
            <a:ext cx="9372600" cy="82724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Text Box 3"/>
          <p:cNvSpPr txBox="1"/>
          <p:nvPr/>
        </p:nvSpPr>
        <p:spPr>
          <a:xfrm>
            <a:off x="0" y="3568700"/>
            <a:ext cx="620713" cy="2557463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霉菌的无性孢子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0180" name="Text Box 4"/>
          <p:cNvSpPr txBox="1"/>
          <p:nvPr/>
        </p:nvSpPr>
        <p:spPr>
          <a:xfrm>
            <a:off x="2913063" y="609282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厚垣孢子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0181" name="Text Box 5"/>
          <p:cNvSpPr txBox="1"/>
          <p:nvPr/>
        </p:nvSpPr>
        <p:spPr>
          <a:xfrm>
            <a:off x="5434013" y="2060575"/>
            <a:ext cx="960437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节孢子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0182" name="Text Box 6"/>
          <p:cNvSpPr txBox="1"/>
          <p:nvPr/>
        </p:nvSpPr>
        <p:spPr>
          <a:xfrm>
            <a:off x="5648325" y="458152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孢囊孢子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0183" name="Text Box 7"/>
          <p:cNvSpPr txBox="1"/>
          <p:nvPr/>
        </p:nvSpPr>
        <p:spPr>
          <a:xfrm>
            <a:off x="6440488" y="0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芽生孢子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0184" name="Text Box 8"/>
          <p:cNvSpPr txBox="1"/>
          <p:nvPr/>
        </p:nvSpPr>
        <p:spPr>
          <a:xfrm>
            <a:off x="-3175" y="54927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分生孢子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Text Box 2"/>
          <p:cNvSpPr txBox="1"/>
          <p:nvPr/>
        </p:nvSpPr>
        <p:spPr>
          <a:xfrm>
            <a:off x="4778375" y="0"/>
            <a:ext cx="41767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1203" name="Text Box 3"/>
          <p:cNvSpPr txBox="1"/>
          <p:nvPr/>
        </p:nvSpPr>
        <p:spPr>
          <a:xfrm>
            <a:off x="184150" y="334963"/>
            <a:ext cx="1878013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1、繁殖方式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9444" name="Text Box 4"/>
          <p:cNvSpPr txBox="1"/>
          <p:nvPr/>
        </p:nvSpPr>
        <p:spPr>
          <a:xfrm>
            <a:off x="400050" y="982663"/>
            <a:ext cx="28622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黑体" panose="02010609060101010101" pitchFamily="49" charset="-122"/>
              </a:rPr>
              <a:t>2）有性孢子繁殖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9445" name="Text Box 5"/>
          <p:cNvSpPr txBox="1"/>
          <p:nvPr/>
        </p:nvSpPr>
        <p:spPr>
          <a:xfrm>
            <a:off x="887413" y="1700213"/>
            <a:ext cx="508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两个性细胞结合产生新个体的过程：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9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2286000"/>
            <a:ext cx="7407275" cy="43005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94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94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94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69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4" grpId="0"/>
      <p:bldP spid="146944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2"/>
          <p:cNvSpPr txBox="1"/>
          <p:nvPr/>
        </p:nvSpPr>
        <p:spPr>
          <a:xfrm>
            <a:off x="4778375" y="0"/>
            <a:ext cx="41767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2227" name="Text Box 3"/>
          <p:cNvSpPr txBox="1"/>
          <p:nvPr/>
        </p:nvSpPr>
        <p:spPr>
          <a:xfrm>
            <a:off x="184150" y="334963"/>
            <a:ext cx="1878013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1、繁殖方式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2228" name="Text Box 4"/>
          <p:cNvSpPr txBox="1"/>
          <p:nvPr/>
        </p:nvSpPr>
        <p:spPr>
          <a:xfrm>
            <a:off x="400050" y="982663"/>
            <a:ext cx="286226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tx2"/>
                </a:solidFill>
                <a:ea typeface="黑体" panose="02010609060101010101" pitchFamily="49" charset="-122"/>
              </a:rPr>
              <a:t>2）有性孢子繁殖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2229" name="Text Box 5"/>
          <p:cNvSpPr txBox="1"/>
          <p:nvPr/>
        </p:nvSpPr>
        <p:spPr>
          <a:xfrm>
            <a:off x="887413" y="1700213"/>
            <a:ext cx="50863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两个性细胞结合产生新个体的过程：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1469446" name="Text Box 6"/>
          <p:cNvSpPr txBox="1"/>
          <p:nvPr/>
        </p:nvSpPr>
        <p:spPr>
          <a:xfrm>
            <a:off x="539750" y="2205038"/>
            <a:ext cx="768985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a）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质配：</a:t>
            </a:r>
            <a:r>
              <a:rPr lang="zh-CN" altLang="en-US" sz="2400" b="1" dirty="0">
                <a:ea typeface="黑体" panose="02010609060101010101" pitchFamily="49" charset="-122"/>
              </a:rPr>
              <a:t>两个性细胞结合，细胞质融合，成为双核细胞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，每个核均含单倍染色体（</a:t>
            </a:r>
            <a:r>
              <a:rPr lang="en-US" altLang="zh-CN" sz="2400" b="1" dirty="0">
                <a:ea typeface="黑体" panose="02010609060101010101" pitchFamily="49" charset="-122"/>
              </a:rPr>
              <a:t>n+n）。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9447" name="Text Box 7"/>
          <p:cNvSpPr txBox="1"/>
          <p:nvPr/>
        </p:nvSpPr>
        <p:spPr>
          <a:xfrm>
            <a:off x="611188" y="3357563"/>
            <a:ext cx="770731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b）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核配：</a:t>
            </a:r>
            <a:r>
              <a:rPr lang="zh-CN" altLang="en-US" sz="2400" b="1" dirty="0">
                <a:ea typeface="黑体" panose="02010609060101010101" pitchFamily="49" charset="-122"/>
              </a:rPr>
              <a:t>两个核融合，成为二倍体接合子核，此时核的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染色体数是二倍（2</a:t>
            </a:r>
            <a:r>
              <a:rPr lang="en-US" altLang="zh-CN" sz="2400" b="1" dirty="0">
                <a:ea typeface="黑体" panose="02010609060101010101" pitchFamily="49" charset="-122"/>
              </a:rPr>
              <a:t>n）。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69448" name="Text Box 8"/>
          <p:cNvSpPr txBox="1"/>
          <p:nvPr/>
        </p:nvSpPr>
        <p:spPr>
          <a:xfrm>
            <a:off x="611188" y="4437063"/>
            <a:ext cx="8537575" cy="20129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c）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减数分裂：</a:t>
            </a:r>
            <a:r>
              <a:rPr lang="zh-CN" altLang="en-US" sz="2400" b="1" dirty="0">
                <a:ea typeface="黑体" panose="02010609060101010101" pitchFamily="49" charset="-122"/>
              </a:rPr>
              <a:t>具有双倍体的细胞核经过减数分裂，核中的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    染色体数目又恢复到单倍体状态。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核配后一般立即进行减数分裂，因此菌体染色体数目为单倍，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>
              <a:lnSpc>
                <a:spcPct val="16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      双倍体只限于接合子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94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94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69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694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69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694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9446" grpId="0"/>
      <p:bldP spid="1469447" grpId="0"/>
      <p:bldP spid="146944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Text Box 2"/>
          <p:cNvSpPr txBox="1"/>
          <p:nvPr/>
        </p:nvSpPr>
        <p:spPr>
          <a:xfrm>
            <a:off x="4978400" y="188913"/>
            <a:ext cx="41767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1491" name="Text Box 3"/>
          <p:cNvSpPr txBox="1"/>
          <p:nvPr/>
        </p:nvSpPr>
        <p:spPr>
          <a:xfrm>
            <a:off x="328613" y="406400"/>
            <a:ext cx="1571625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2、生活史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1492" name="Text Box 4"/>
          <p:cNvSpPr txBox="1"/>
          <p:nvPr/>
        </p:nvSpPr>
        <p:spPr>
          <a:xfrm>
            <a:off x="74613" y="1484313"/>
            <a:ext cx="9069387" cy="1187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无性繁殖阶段</a:t>
            </a:r>
            <a:r>
              <a:rPr lang="zh-CN" altLang="en-US" sz="2400" b="1" dirty="0">
                <a:ea typeface="黑体" panose="02010609060101010101" pitchFamily="49" charset="-122"/>
              </a:rPr>
              <a:t>；菌丝体（营养体）在适宜的条件下产生无性孢子，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     无性孢子萌发形成新的菌丝体，多次重复。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1493" name="Text Box 5"/>
          <p:cNvSpPr txBox="1"/>
          <p:nvPr/>
        </p:nvSpPr>
        <p:spPr>
          <a:xfrm>
            <a:off x="0" y="3141663"/>
            <a:ext cx="8763000" cy="1735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有性繁殖阶段</a:t>
            </a:r>
            <a:r>
              <a:rPr lang="zh-CN" altLang="en-US" sz="2400" b="1" dirty="0">
                <a:ea typeface="黑体" panose="02010609060101010101" pitchFamily="49" charset="-122"/>
              </a:rPr>
              <a:t>；在发育后期，在一定条件下，在菌丝体上分化出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      特殊性器官（细胞），质配、核配、减数分裂后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                 形成单倍体孢子，再萌发形成新的菌丝体。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1494" name="Text Box 6"/>
          <p:cNvSpPr txBox="1"/>
          <p:nvPr/>
        </p:nvSpPr>
        <p:spPr>
          <a:xfrm>
            <a:off x="755650" y="5589588"/>
            <a:ext cx="7848600" cy="604837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尚未发现其生活史中有有性繁殖阶段的霉菌：</a:t>
            </a:r>
            <a:r>
              <a:rPr lang="zh-CN" altLang="en-US" b="1" dirty="0">
                <a:solidFill>
                  <a:srgbClr val="00FFFF"/>
                </a:solidFill>
                <a:ea typeface="黑体" panose="02010609060101010101" pitchFamily="49" charset="-122"/>
              </a:rPr>
              <a:t>半知菌</a:t>
            </a:r>
            <a:endParaRPr lang="zh-CN" altLang="en-US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1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1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14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14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14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14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714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1491" grpId="0" animBg="1"/>
      <p:bldP spid="1471492" grpId="0"/>
      <p:bldP spid="1471493" grpId="0"/>
      <p:bldP spid="147149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Text Box 2"/>
          <p:cNvSpPr txBox="1"/>
          <p:nvPr/>
        </p:nvSpPr>
        <p:spPr>
          <a:xfrm>
            <a:off x="8585200" y="-9525"/>
            <a:ext cx="558800" cy="4002088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pic>
        <p:nvPicPr>
          <p:cNvPr id="54275" name="Picture 3" descr="zyf-f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077200" cy="72183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4276" name="Text Box 4"/>
          <p:cNvSpPr txBox="1"/>
          <p:nvPr/>
        </p:nvSpPr>
        <p:spPr>
          <a:xfrm>
            <a:off x="1760538" y="2205038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接合孢子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4277" name="Text Box 5"/>
          <p:cNvSpPr txBox="1"/>
          <p:nvPr/>
        </p:nvSpPr>
        <p:spPr>
          <a:xfrm>
            <a:off x="7308850" y="3429000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孢囊孢子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4278" name="Text Box 4"/>
          <p:cNvSpPr txBox="1"/>
          <p:nvPr/>
        </p:nvSpPr>
        <p:spPr>
          <a:xfrm>
            <a:off x="3779838" y="6308725"/>
            <a:ext cx="1216025" cy="40640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FF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匍枝根霉</a:t>
            </a:r>
            <a:endParaRPr lang="zh-CN" altLang="en-US" sz="2400" b="1" dirty="0">
              <a:solidFill>
                <a:srgbClr val="00FFFF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5"/>
          <p:cNvSpPr/>
          <p:nvPr/>
        </p:nvSpPr>
        <p:spPr>
          <a:xfrm>
            <a:off x="250825" y="476250"/>
            <a:ext cx="4392613" cy="66675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、产甲烷古生菌</a:t>
            </a:r>
            <a:endParaRPr lang="zh-CN" altLang="en-US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19" name="Rectangle 6"/>
          <p:cNvSpPr/>
          <p:nvPr/>
        </p:nvSpPr>
        <p:spPr>
          <a:xfrm>
            <a:off x="414338" y="1844675"/>
            <a:ext cx="8459787" cy="4537075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469900" lvl="0" indent="-4699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Verdana" panose="020B0604030504040204" pitchFamily="34" charset="0"/>
              </a:rPr>
              <a:t>产甲烷菌是一群迄今为止所知的</a:t>
            </a:r>
            <a:r>
              <a:rPr lang="zh-CN" altLang="en-US" sz="2800" b="1" dirty="0">
                <a:solidFill>
                  <a:srgbClr val="FF0000"/>
                </a:solidFill>
                <a:latin typeface="Verdana" panose="020B0604030504040204" pitchFamily="34" charset="0"/>
              </a:rPr>
              <a:t>最严格厌氧</a:t>
            </a:r>
            <a:r>
              <a:rPr lang="zh-CN" altLang="en-US" sz="2800" b="1" dirty="0">
                <a:latin typeface="Verdana" panose="020B0604030504040204" pitchFamily="34" charset="0"/>
              </a:rPr>
              <a:t>的、能形成甲烷的化能自养或化能异养的古菌群。</a:t>
            </a:r>
            <a:endParaRPr lang="zh-CN" altLang="en-US" sz="2800" b="1" dirty="0">
              <a:latin typeface="Verdana" panose="020B0604030504040204" pitchFamily="34" charset="0"/>
            </a:endParaRPr>
          </a:p>
          <a:p>
            <a:pPr marL="469900" lvl="0" indent="-4699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solidFill>
                  <a:srgbClr val="FF0000"/>
                </a:solidFill>
                <a:latin typeface="Verdana" panose="020B0604030504040204" pitchFamily="34" charset="0"/>
              </a:rPr>
              <a:t>产甲烷的都是古菌</a:t>
            </a:r>
            <a:endParaRPr lang="zh-CN" altLang="en-US" sz="2800" b="1" dirty="0">
              <a:latin typeface="Verdana" panose="020B0604030504040204" pitchFamily="34" charset="0"/>
            </a:endParaRPr>
          </a:p>
          <a:p>
            <a:pPr marL="469900" lvl="0" indent="-4699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endParaRPr lang="en-US" altLang="zh-CN" sz="2800" b="1" dirty="0">
              <a:latin typeface="Verdana" panose="020B0604030504040204" pitchFamily="34" charset="0"/>
            </a:endParaRPr>
          </a:p>
          <a:p>
            <a:pPr marL="469900" lvl="0" indent="-469900">
              <a:lnSpc>
                <a:spcPct val="120000"/>
              </a:lnSpc>
              <a:buClr>
                <a:schemeClr val="accent2"/>
              </a:buClr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Verdana" panose="020B0604030504040204" pitchFamily="34" charset="0"/>
              </a:rPr>
              <a:t>产甲烷菌是都能产生甲烷的一大类群，因此包括了球形、杆形、螺旋形、长丝状等不同形态。</a:t>
            </a:r>
            <a:endParaRPr lang="zh-CN" altLang="en-US" sz="2800" b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8" name="Picture 2" descr="zyf-f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8305800" cy="7334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299" name="Text Box 3"/>
          <p:cNvSpPr txBox="1"/>
          <p:nvPr/>
        </p:nvSpPr>
        <p:spPr>
          <a:xfrm>
            <a:off x="8585200" y="-9525"/>
            <a:ext cx="558800" cy="4002088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Arial" panose="020B0604020202020204" pitchFamily="34" charset="0"/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55300" name="Text Box 4"/>
          <p:cNvSpPr txBox="1"/>
          <p:nvPr/>
        </p:nvSpPr>
        <p:spPr>
          <a:xfrm>
            <a:off x="1184275" y="544512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子囊孢子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5301" name="Text Box 5"/>
          <p:cNvSpPr txBox="1"/>
          <p:nvPr/>
        </p:nvSpPr>
        <p:spPr>
          <a:xfrm>
            <a:off x="7737475" y="4365625"/>
            <a:ext cx="1216025" cy="40640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latin typeface="宋体" panose="02010600030101010101" pitchFamily="2" charset="-122"/>
                <a:ea typeface="黑体" panose="02010609060101010101" pitchFamily="49" charset="-122"/>
              </a:rPr>
              <a:t>分生孢子</a:t>
            </a:r>
            <a:endParaRPr lang="zh-CN" altLang="en-US" sz="2400" b="1" dirty="0"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  <p:sp>
        <p:nvSpPr>
          <p:cNvPr id="55302" name="Text Box 4"/>
          <p:cNvSpPr txBox="1"/>
          <p:nvPr/>
        </p:nvSpPr>
        <p:spPr>
          <a:xfrm>
            <a:off x="7191375" y="6308725"/>
            <a:ext cx="958850" cy="40005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FF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正青霉</a:t>
            </a:r>
            <a:endParaRPr lang="zh-CN" altLang="en-US" sz="2400" b="1" dirty="0">
              <a:solidFill>
                <a:srgbClr val="00FFFF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Text Box 2"/>
          <p:cNvSpPr txBox="1"/>
          <p:nvPr/>
        </p:nvSpPr>
        <p:spPr>
          <a:xfrm>
            <a:off x="180975" y="693738"/>
            <a:ext cx="2797175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3、霉菌孢子的特点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6323" name="Text Box 3"/>
          <p:cNvSpPr txBox="1"/>
          <p:nvPr/>
        </p:nvSpPr>
        <p:spPr>
          <a:xfrm>
            <a:off x="4778375" y="0"/>
            <a:ext cx="4176713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（五）霉菌繁殖方式及生活史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4564" name="Text Box 4"/>
          <p:cNvSpPr txBox="1"/>
          <p:nvPr/>
        </p:nvSpPr>
        <p:spPr>
          <a:xfrm>
            <a:off x="611188" y="1557338"/>
            <a:ext cx="2338387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主要的繁殖方式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4565" name="AutoShape 5"/>
          <p:cNvSpPr/>
          <p:nvPr/>
        </p:nvSpPr>
        <p:spPr>
          <a:xfrm>
            <a:off x="3200400" y="17526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74566" name="AutoShape 6"/>
          <p:cNvSpPr/>
          <p:nvPr/>
        </p:nvSpPr>
        <p:spPr>
          <a:xfrm>
            <a:off x="4114800" y="1447800"/>
            <a:ext cx="228600" cy="838200"/>
          </a:xfrm>
          <a:prstGeom prst="leftBrace">
            <a:avLst>
              <a:gd name="adj1" fmla="val 30555"/>
              <a:gd name="adj2" fmla="val 50000"/>
            </a:avLst>
          </a:prstGeom>
          <a:noFill/>
          <a:ln w="222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74567" name="Text Box 7"/>
          <p:cNvSpPr txBox="1"/>
          <p:nvPr/>
        </p:nvSpPr>
        <p:spPr>
          <a:xfrm>
            <a:off x="4716463" y="1196975"/>
            <a:ext cx="1463675" cy="1241425"/>
          </a:xfrm>
          <a:prstGeom prst="rect">
            <a:avLst/>
          </a:prstGeom>
          <a:solidFill>
            <a:srgbClr val="003300"/>
          </a:solidFill>
          <a:ln w="539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无性孢子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有性孢子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4569" name="Text Box 9"/>
          <p:cNvSpPr txBox="1"/>
          <p:nvPr/>
        </p:nvSpPr>
        <p:spPr>
          <a:xfrm>
            <a:off x="611188" y="3213100"/>
            <a:ext cx="7853362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folHlink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小、轻、干、多、形态色泽多样、休眠期长、抗逆性强。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4570" name="AutoShape 10"/>
          <p:cNvSpPr/>
          <p:nvPr/>
        </p:nvSpPr>
        <p:spPr>
          <a:xfrm>
            <a:off x="228600" y="4305300"/>
            <a:ext cx="685800" cy="2286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474571" name="Text Box 11"/>
          <p:cNvSpPr txBox="1"/>
          <p:nvPr/>
        </p:nvSpPr>
        <p:spPr>
          <a:xfrm>
            <a:off x="1042988" y="4149725"/>
            <a:ext cx="5421312" cy="485775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有助于真菌在自然界中随机散播和繁殖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74576" name="Text Box 16"/>
          <p:cNvSpPr txBox="1"/>
          <p:nvPr/>
        </p:nvSpPr>
        <p:spPr>
          <a:xfrm>
            <a:off x="684213" y="5013325"/>
            <a:ext cx="84566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有利于对霉菌进行接种、扩大培养、菌种选育、保藏和鉴定。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1474577" name="Text Box 17"/>
          <p:cNvSpPr txBox="1"/>
          <p:nvPr/>
        </p:nvSpPr>
        <p:spPr>
          <a:xfrm>
            <a:off x="1116013" y="5732463"/>
            <a:ext cx="72310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易于造成污染、霉变和易于传播动植物的真菌疾病。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4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4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4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4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745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745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74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74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74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74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74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74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74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74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74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74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4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74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74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4564" grpId="0" animBg="1"/>
      <p:bldP spid="1474565" grpId="0" animBg="1"/>
      <p:bldP spid="1474566" grpId="0" animBg="1"/>
      <p:bldP spid="1474567" grpId="0" animBg="1"/>
      <p:bldP spid="1474569" grpId="0" animBg="1"/>
      <p:bldP spid="1474570" grpId="0" animBg="1"/>
      <p:bldP spid="1474571" grpId="0" animBg="1"/>
      <p:bldP spid="1474576" grpId="0"/>
      <p:bldP spid="147457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Text Box 2"/>
          <p:cNvSpPr txBox="1"/>
          <p:nvPr/>
        </p:nvSpPr>
        <p:spPr>
          <a:xfrm>
            <a:off x="611188" y="261938"/>
            <a:ext cx="20589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7347" name="Text Box 3"/>
          <p:cNvSpPr txBox="1"/>
          <p:nvPr/>
        </p:nvSpPr>
        <p:spPr>
          <a:xfrm>
            <a:off x="608013" y="1700213"/>
            <a:ext cx="1725612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（一）概念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7348" name="Text Box 4"/>
          <p:cNvSpPr txBox="1"/>
          <p:nvPr/>
        </p:nvSpPr>
        <p:spPr>
          <a:xfrm>
            <a:off x="395288" y="2852738"/>
            <a:ext cx="8610600" cy="19605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 酵母菌（</a:t>
            </a:r>
            <a:r>
              <a:rPr lang="en-US" altLang="zh-CN" sz="2400" b="1" dirty="0">
                <a:ea typeface="黑体" panose="02010609060101010101" pitchFamily="49" charset="-122"/>
              </a:rPr>
              <a:t>yeast）</a:t>
            </a:r>
            <a:r>
              <a:rPr lang="zh-CN" altLang="en-US" sz="2400" b="1" dirty="0">
                <a:ea typeface="黑体" panose="02010609060101010101" pitchFamily="49" charset="-122"/>
              </a:rPr>
              <a:t>是一群单细胞的真核微生物。这个术语也是无分类学意义的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普通名称</a:t>
            </a:r>
            <a:r>
              <a:rPr lang="zh-CN" altLang="en-US" sz="2400" b="1" dirty="0">
                <a:ea typeface="黑体" panose="02010609060101010101" pitchFamily="49" charset="-122"/>
              </a:rPr>
              <a:t>，通常用于以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芽殖</a:t>
            </a:r>
            <a:r>
              <a:rPr lang="zh-CN" altLang="en-US" sz="2400" b="1" dirty="0">
                <a:ea typeface="黑体" panose="02010609060101010101" pitchFamily="49" charset="-122"/>
              </a:rPr>
              <a:t>或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裂殖</a:t>
            </a:r>
            <a:r>
              <a:rPr lang="zh-CN" altLang="en-US" sz="2400" b="1" dirty="0">
                <a:ea typeface="黑体" panose="02010609060101010101" pitchFamily="49" charset="-122"/>
              </a:rPr>
              <a:t>来进行无性繁殖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单细胞真菌</a:t>
            </a:r>
            <a:r>
              <a:rPr lang="zh-CN" altLang="en-US" sz="2400" b="1" dirty="0">
                <a:ea typeface="黑体" panose="02010609060101010101" pitchFamily="49" charset="-122"/>
              </a:rPr>
              <a:t>，以与霉菌区分开。有些可产生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子囊孢子</a:t>
            </a:r>
            <a:r>
              <a:rPr lang="zh-CN" altLang="en-US" sz="2400" b="1" dirty="0">
                <a:ea typeface="黑体" panose="02010609060101010101" pitchFamily="49" charset="-122"/>
              </a:rPr>
              <a:t>进行有性繁殖。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P34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）</a:t>
            </a:r>
            <a:endParaRPr lang="zh-CN" altLang="en-US" sz="2400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/>
          <p:nvPr/>
        </p:nvSpPr>
        <p:spPr>
          <a:xfrm>
            <a:off x="7083425" y="1588"/>
            <a:ext cx="20589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8371" name="Text Box 3"/>
          <p:cNvSpPr txBox="1"/>
          <p:nvPr/>
        </p:nvSpPr>
        <p:spPr>
          <a:xfrm>
            <a:off x="250825" y="333375"/>
            <a:ext cx="3870325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（二）分布及与人类的关系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76612" name="Text Box 4"/>
          <p:cNvSpPr txBox="1"/>
          <p:nvPr/>
        </p:nvSpPr>
        <p:spPr>
          <a:xfrm>
            <a:off x="539750" y="1125538"/>
            <a:ext cx="6780213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1、多分布在含糖的偏酸性环境，也称为“糖菌”。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76613" name="Text Box 5"/>
          <p:cNvSpPr txBox="1"/>
          <p:nvPr/>
        </p:nvSpPr>
        <p:spPr>
          <a:xfrm>
            <a:off x="900113" y="1773238"/>
            <a:ext cx="845661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如水果、蔬菜、叶子、树皮等处，及葡萄园和果园土壤中等。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1476614" name="Text Box 6"/>
          <p:cNvSpPr txBox="1"/>
          <p:nvPr/>
        </p:nvSpPr>
        <p:spPr>
          <a:xfrm>
            <a:off x="547688" y="2441575"/>
            <a:ext cx="3409950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2、重要的微生物资源；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76615" name="Text Box 7"/>
          <p:cNvSpPr txBox="1"/>
          <p:nvPr/>
        </p:nvSpPr>
        <p:spPr>
          <a:xfrm>
            <a:off x="611188" y="3736975"/>
            <a:ext cx="4022725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3、重要的科研模式微生物；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76616" name="Text Box 8"/>
          <p:cNvSpPr txBox="1"/>
          <p:nvPr/>
        </p:nvSpPr>
        <p:spPr>
          <a:xfrm>
            <a:off x="587375" y="4367213"/>
            <a:ext cx="8337550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酿酒酵母（</a:t>
            </a:r>
            <a:r>
              <a:rPr lang="en-US" altLang="zh-CN" sz="2400" b="1" i="1" dirty="0">
                <a:solidFill>
                  <a:srgbClr val="00FFFF"/>
                </a:solidFill>
                <a:ea typeface="黑体" panose="02010609060101010101" pitchFamily="49" charset="-122"/>
              </a:rPr>
              <a:t>Saccharomyces cerevisae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第一个完成全基因组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序列测定的真核生物（1997）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1476617" name="Text Box 9"/>
          <p:cNvSpPr txBox="1"/>
          <p:nvPr/>
        </p:nvSpPr>
        <p:spPr>
          <a:xfrm>
            <a:off x="539750" y="5178425"/>
            <a:ext cx="4022725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4、有些酵母菌具有危害性；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1476618" name="Text Box 10"/>
          <p:cNvSpPr txBox="1"/>
          <p:nvPr/>
        </p:nvSpPr>
        <p:spPr>
          <a:xfrm>
            <a:off x="958850" y="3068638"/>
            <a:ext cx="539273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酵母菌是人类的第一种“家养微生物”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1476619" name="Text Box 11"/>
          <p:cNvSpPr txBox="1"/>
          <p:nvPr/>
        </p:nvSpPr>
        <p:spPr>
          <a:xfrm>
            <a:off x="839788" y="5734050"/>
            <a:ext cx="8229600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有些酵母菌能引起皮肤、呼吸道、消化道、泌尿生殖道疾病</a:t>
            </a:r>
            <a:endParaRPr lang="en-US" altLang="zh-CN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白色念珠菌（</a:t>
            </a:r>
            <a:r>
              <a:rPr lang="en-US" altLang="zh-CN" sz="2400" b="1" i="1" dirty="0">
                <a:solidFill>
                  <a:srgbClr val="00FFFF"/>
                </a:solidFill>
                <a:ea typeface="黑体" panose="02010609060101010101" pitchFamily="49" charset="-122"/>
              </a:rPr>
              <a:t>Candida albicans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58380" name="Text Box 12"/>
          <p:cNvSpPr txBox="1"/>
          <p:nvPr/>
        </p:nvSpPr>
        <p:spPr>
          <a:xfrm>
            <a:off x="5867400" y="620713"/>
            <a:ext cx="22764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66FF33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rgbClr val="66FF33"/>
                </a:solidFill>
                <a:ea typeface="黑体" panose="02010609060101010101" pitchFamily="49" charset="-122"/>
              </a:rPr>
              <a:t>p35 </a:t>
            </a:r>
            <a:r>
              <a:rPr lang="zh-CN" altLang="en-US" sz="2800" b="1" dirty="0">
                <a:solidFill>
                  <a:srgbClr val="66FF33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solidFill>
                <a:srgbClr val="66FF33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6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6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66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6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76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76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6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76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76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76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76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76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76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76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76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6612" grpId="0" animBg="1"/>
      <p:bldP spid="1476613" grpId="0"/>
      <p:bldP spid="1476614" grpId="0" animBg="1"/>
      <p:bldP spid="1476615" grpId="0" animBg="1"/>
      <p:bldP spid="1476616" grpId="0"/>
      <p:bldP spid="1476617" grpId="0" animBg="1"/>
      <p:bldP spid="1476618" grpId="0"/>
      <p:bldP spid="14766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Text Box 2"/>
          <p:cNvSpPr txBox="1"/>
          <p:nvPr/>
        </p:nvSpPr>
        <p:spPr>
          <a:xfrm>
            <a:off x="7083425" y="1588"/>
            <a:ext cx="205105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59395" name="Text Box 3"/>
          <p:cNvSpPr txBox="1"/>
          <p:nvPr/>
        </p:nvSpPr>
        <p:spPr>
          <a:xfrm>
            <a:off x="246063" y="333375"/>
            <a:ext cx="2338387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（三）形态结构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9396" name="Text Box 4"/>
          <p:cNvSpPr txBox="1"/>
          <p:nvPr/>
        </p:nvSpPr>
        <p:spPr>
          <a:xfrm>
            <a:off x="606425" y="1362075"/>
            <a:ext cx="18684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1、个体形态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9397" name="Text Box 5"/>
          <p:cNvSpPr txBox="1"/>
          <p:nvPr/>
        </p:nvSpPr>
        <p:spPr>
          <a:xfrm>
            <a:off x="425450" y="2017713"/>
            <a:ext cx="8763000" cy="11144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卵圆、圆、圆柱、梨形等单细胞，其细胞直径一般比细菌粗10倍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左右。有的酵母菌子代细胞连在一起成为链状，称为假丝酵母。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9398" name="Text Box 8"/>
          <p:cNvSpPr txBox="1"/>
          <p:nvPr/>
        </p:nvSpPr>
        <p:spPr>
          <a:xfrm>
            <a:off x="3233738" y="1073150"/>
            <a:ext cx="19177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66FF33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400" b="1" dirty="0">
                <a:solidFill>
                  <a:srgbClr val="66FF33"/>
                </a:solidFill>
                <a:ea typeface="黑体" panose="02010609060101010101" pitchFamily="49" charset="-122"/>
              </a:rPr>
              <a:t>P34</a:t>
            </a:r>
            <a:r>
              <a:rPr lang="zh-CN" altLang="en-US" sz="2400" b="1" dirty="0">
                <a:solidFill>
                  <a:srgbClr val="66FF33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66FF33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77638" name="Picture 6" descr="b-f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3840163"/>
            <a:ext cx="4267200" cy="30178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7639" name="Picture 7" descr="flz-f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163" y="1588"/>
            <a:ext cx="4151312" cy="80772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77641" name="Picture 9" descr="TU2-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8" y="1588"/>
            <a:ext cx="4800600" cy="4279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77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77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77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77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7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7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Text Box 2"/>
          <p:cNvSpPr txBox="1"/>
          <p:nvPr/>
        </p:nvSpPr>
        <p:spPr>
          <a:xfrm>
            <a:off x="6948488" y="1588"/>
            <a:ext cx="20589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1443" name="Text Box 3"/>
          <p:cNvSpPr txBox="1"/>
          <p:nvPr/>
        </p:nvSpPr>
        <p:spPr>
          <a:xfrm>
            <a:off x="319088" y="0"/>
            <a:ext cx="2338387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（四）菌落特征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1444" name="Text Box 4"/>
          <p:cNvSpPr txBox="1"/>
          <p:nvPr/>
        </p:nvSpPr>
        <p:spPr>
          <a:xfrm>
            <a:off x="755650" y="765175"/>
            <a:ext cx="7843838" cy="10414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与细菌菌落类似，但一般较细菌菌落大且厚，表面湿润，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粘稠，易被挑起，多为乳白色，少数呈红色。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pic>
        <p:nvPicPr>
          <p:cNvPr id="61445" name="Picture 5" descr="Image0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1970088"/>
            <a:ext cx="5334000" cy="48879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6" name="Picture 6" descr="Image0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057400"/>
            <a:ext cx="4800600" cy="4800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Text Box 2"/>
          <p:cNvSpPr txBox="1"/>
          <p:nvPr/>
        </p:nvSpPr>
        <p:spPr>
          <a:xfrm>
            <a:off x="6877050" y="1588"/>
            <a:ext cx="20589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67" name="Text Box 3"/>
          <p:cNvSpPr txBox="1"/>
          <p:nvPr/>
        </p:nvSpPr>
        <p:spPr>
          <a:xfrm>
            <a:off x="242888" y="333375"/>
            <a:ext cx="3563937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（五）繁殖方式和生活史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68" name="Text Box 4"/>
          <p:cNvSpPr txBox="1"/>
          <p:nvPr/>
        </p:nvSpPr>
        <p:spPr>
          <a:xfrm>
            <a:off x="688975" y="1127125"/>
            <a:ext cx="18684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1、无性繁殖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69" name="Text Box 5"/>
          <p:cNvSpPr txBox="1"/>
          <p:nvPr/>
        </p:nvSpPr>
        <p:spPr>
          <a:xfrm>
            <a:off x="1122363" y="1917700"/>
            <a:ext cx="1265237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1）芽殖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70" name="Text Box 6"/>
          <p:cNvSpPr txBox="1"/>
          <p:nvPr/>
        </p:nvSpPr>
        <p:spPr>
          <a:xfrm>
            <a:off x="684213" y="2782888"/>
            <a:ext cx="8147050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       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主要的无性繁殖方式，成熟细胞长出一个小芽，到一定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程度后脱离母体继续长成新个体。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71" name="Text Box 7"/>
          <p:cNvSpPr txBox="1"/>
          <p:nvPr/>
        </p:nvSpPr>
        <p:spPr>
          <a:xfrm>
            <a:off x="1195388" y="3935413"/>
            <a:ext cx="1265237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2）裂殖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72" name="Text Box 8"/>
          <p:cNvSpPr txBox="1"/>
          <p:nvPr/>
        </p:nvSpPr>
        <p:spPr>
          <a:xfrm>
            <a:off x="827088" y="4799013"/>
            <a:ext cx="7688262" cy="822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     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少数酵母菌可以象细菌一样借细胞横割分裂而繁殖，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例如裂殖酵母。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sp>
        <p:nvSpPr>
          <p:cNvPr id="62473" name="Text Box 9"/>
          <p:cNvSpPr txBox="1"/>
          <p:nvPr/>
        </p:nvSpPr>
        <p:spPr>
          <a:xfrm>
            <a:off x="5192713" y="981075"/>
            <a:ext cx="30257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p135-138</a:t>
            </a:r>
            <a:r>
              <a:rPr lang="zh-CN" altLang="en-US" sz="2800" b="1" dirty="0">
                <a:solidFill>
                  <a:srgbClr val="00FFCC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solidFill>
                <a:srgbClr val="00FFCC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84802" name="Picture 2" descr="zyf-f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5550" y="0"/>
            <a:ext cx="5378450" cy="5410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Text Box 3"/>
          <p:cNvSpPr txBox="1"/>
          <p:nvPr/>
        </p:nvSpPr>
        <p:spPr>
          <a:xfrm>
            <a:off x="242888" y="260350"/>
            <a:ext cx="3563937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（五）繁殖方式和生活史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3492" name="Text Box 4"/>
          <p:cNvSpPr txBox="1"/>
          <p:nvPr/>
        </p:nvSpPr>
        <p:spPr>
          <a:xfrm>
            <a:off x="615950" y="1127125"/>
            <a:ext cx="18684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1、无性繁殖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1484805" name="Picture 5" descr="b-f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1600" y="4343400"/>
            <a:ext cx="10515600" cy="2765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8480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76713" cy="41767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5" name="Text Box 4"/>
          <p:cNvSpPr txBox="1"/>
          <p:nvPr/>
        </p:nvSpPr>
        <p:spPr>
          <a:xfrm>
            <a:off x="388938" y="5522913"/>
            <a:ext cx="1216025" cy="400050"/>
          </a:xfrm>
          <a:prstGeom prst="rect">
            <a:avLst/>
          </a:prstGeom>
          <a:solidFill>
            <a:srgbClr val="C00000"/>
          </a:solidFill>
          <a:ln w="9525" cap="flat" cmpd="sng">
            <a:solidFill>
              <a:srgbClr val="008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00FFFF"/>
                </a:solidFill>
                <a:latin typeface="宋体" panose="02010600030101010101" pitchFamily="2" charset="-122"/>
                <a:ea typeface="黑体" panose="02010609060101010101" pitchFamily="49" charset="-122"/>
              </a:rPr>
              <a:t>酿酒酵母</a:t>
            </a:r>
            <a:endParaRPr lang="zh-CN" altLang="en-US" sz="2400" b="1" dirty="0">
              <a:solidFill>
                <a:srgbClr val="00FFFF"/>
              </a:solidFill>
              <a:latin typeface="宋体" panose="02010600030101010101" pitchFamily="2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84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484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4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84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4514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288" y="0"/>
            <a:ext cx="8532812" cy="69929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4"/>
          <p:cNvSpPr>
            <a:spLocks noGrp="1"/>
          </p:cNvSpPr>
          <p:nvPr>
            <p:ph idx="1"/>
          </p:nvPr>
        </p:nvSpPr>
        <p:spPr>
          <a:xfrm>
            <a:off x="250825" y="1125538"/>
            <a:ext cx="8893175" cy="3240087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30000"/>
              </a:lnSpc>
            </a:pPr>
            <a:r>
              <a:rPr lang="zh-CN" altLang="en-US" b="1" dirty="0"/>
              <a:t>大部分的甲烷短杆菌生长于反刍动物、人类和其它动物的肠道中</a:t>
            </a:r>
            <a:r>
              <a:rPr lang="zh-CN" altLang="ar-SA" b="1" dirty="0"/>
              <a:t>,</a:t>
            </a:r>
            <a:r>
              <a:rPr lang="en-US" altLang="zh-CN" b="1" dirty="0"/>
              <a:t> </a:t>
            </a:r>
            <a:r>
              <a:rPr lang="zh-CN" altLang="en-US" b="1" dirty="0"/>
              <a:t>或是腐朽的植物</a:t>
            </a:r>
            <a:r>
              <a:rPr lang="zh-CN" altLang="ar-SA" b="1" dirty="0"/>
              <a:t>,</a:t>
            </a:r>
            <a:r>
              <a:rPr lang="en-US" altLang="zh-CN" b="1" dirty="0"/>
              <a:t> </a:t>
            </a:r>
            <a:r>
              <a:rPr lang="zh-CN" altLang="en-US" b="1" dirty="0"/>
              <a:t>以及缺氧的废水烂泥中。 </a:t>
            </a:r>
            <a:endParaRPr lang="zh-CN" altLang="en-US" b="1" dirty="0"/>
          </a:p>
          <a:p>
            <a:pPr>
              <a:lnSpc>
                <a:spcPct val="130000"/>
              </a:lnSpc>
            </a:pPr>
            <a:r>
              <a:rPr lang="en-US" altLang="zh-CN" b="1" i="1" dirty="0"/>
              <a:t>M. smithii</a:t>
            </a:r>
            <a:r>
              <a:rPr lang="zh-CN" altLang="en-US" b="1" dirty="0"/>
              <a:t>是唯一一种生长在人类肠道的甲烷短杆菌 </a:t>
            </a:r>
            <a:r>
              <a:rPr lang="en-US" altLang="zh-CN" b="1" dirty="0"/>
              <a:t>(</a:t>
            </a:r>
            <a:r>
              <a:rPr lang="zh-CN" altLang="en-US" b="1" dirty="0"/>
              <a:t>图</a:t>
            </a:r>
            <a:r>
              <a:rPr lang="en-US" altLang="zh-CN" b="1" dirty="0"/>
              <a:t>)</a:t>
            </a:r>
            <a:r>
              <a:rPr lang="zh-CN" altLang="en-US" b="1" dirty="0"/>
              <a:t>。</a:t>
            </a:r>
            <a:r>
              <a:rPr lang="zh-CN" altLang="en-US" dirty="0"/>
              <a:t> </a:t>
            </a:r>
            <a:endParaRPr lang="zh-CN" altLang="en-US" dirty="0"/>
          </a:p>
        </p:txBody>
      </p:sp>
      <p:pic>
        <p:nvPicPr>
          <p:cNvPr id="10243" name="Picture 5" descr="p34"/>
          <p:cNvPicPr>
            <a:picLocks noChangeAspect="1"/>
          </p:cNvPicPr>
          <p:nvPr/>
        </p:nvPicPr>
        <p:blipFill>
          <a:blip r:embed="rId1"/>
          <a:srcRect l="33333"/>
          <a:stretch>
            <a:fillRect/>
          </a:stretch>
        </p:blipFill>
        <p:spPr>
          <a:xfrm>
            <a:off x="3779838" y="3716338"/>
            <a:ext cx="5026025" cy="2952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Rectangle 6"/>
          <p:cNvSpPr>
            <a:spLocks noGrp="1"/>
          </p:cNvSpPr>
          <p:nvPr>
            <p:ph type="title"/>
          </p:nvPr>
        </p:nvSpPr>
        <p:spPr>
          <a:xfrm>
            <a:off x="395288" y="333375"/>
            <a:ext cx="7793037" cy="566738"/>
          </a:xfrm>
          <a:ln/>
        </p:spPr>
        <p:txBody>
          <a:bodyPr vert="horz" wrap="square" lIns="91440" tIns="45720" rIns="91440" bIns="45720" anchor="ctr" anchorCtr="0"/>
          <a:p>
            <a:r>
              <a:rPr lang="zh-CN" altLang="en-US" sz="3000" b="1" dirty="0">
                <a:solidFill>
                  <a:srgbClr val="FFFF00"/>
                </a:solidFill>
                <a:latin typeface="楷体_GB2312"/>
                <a:ea typeface="楷体_GB2312"/>
              </a:rPr>
              <a:t>甲烷短杆菌属 </a:t>
            </a:r>
            <a:r>
              <a:rPr lang="en-US" altLang="zh-CN" sz="3000" b="1" i="1" dirty="0">
                <a:solidFill>
                  <a:srgbClr val="FFFF00"/>
                </a:solidFill>
              </a:rPr>
              <a:t>Methanobrevibacter </a:t>
            </a:r>
            <a:r>
              <a:rPr lang="en-US" altLang="zh-CN" sz="3000" b="1" dirty="0">
                <a:solidFill>
                  <a:srgbClr val="FFFF00"/>
                </a:solidFill>
              </a:rPr>
              <a:t>spp. </a:t>
            </a:r>
            <a:endParaRPr lang="en-US" altLang="zh-CN" sz="30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8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20713"/>
            <a:ext cx="2619375" cy="5543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53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300" y="908050"/>
            <a:ext cx="6362700" cy="49625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Text Box 2"/>
          <p:cNvSpPr txBox="1"/>
          <p:nvPr/>
        </p:nvSpPr>
        <p:spPr>
          <a:xfrm>
            <a:off x="6877050" y="1588"/>
            <a:ext cx="20589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6563" name="Text Box 3"/>
          <p:cNvSpPr txBox="1"/>
          <p:nvPr/>
        </p:nvSpPr>
        <p:spPr>
          <a:xfrm>
            <a:off x="315913" y="260350"/>
            <a:ext cx="3563937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（五）繁殖方式和生活史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6564" name="Text Box 4"/>
          <p:cNvSpPr txBox="1"/>
          <p:nvPr/>
        </p:nvSpPr>
        <p:spPr>
          <a:xfrm>
            <a:off x="760413" y="982663"/>
            <a:ext cx="18684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2、有性繁殖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7877" name="Text Box 5"/>
          <p:cNvSpPr txBox="1"/>
          <p:nvPr/>
        </p:nvSpPr>
        <p:spPr>
          <a:xfrm>
            <a:off x="593725" y="1700213"/>
            <a:ext cx="72310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酵母菌以形成</a:t>
            </a:r>
            <a:r>
              <a:rPr lang="zh-CN" altLang="en-US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子囊</a:t>
            </a:r>
            <a:r>
              <a:rPr lang="zh-CN" altLang="en-US" sz="2400" b="1" dirty="0">
                <a:ea typeface="黑体" panose="02010609060101010101" pitchFamily="49" charset="-122"/>
              </a:rPr>
              <a:t>和</a:t>
            </a:r>
            <a:r>
              <a:rPr lang="zh-CN" altLang="en-US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子囊孢子</a:t>
            </a:r>
            <a:r>
              <a:rPr lang="zh-CN" altLang="en-US" sz="2400" b="1" dirty="0">
                <a:ea typeface="黑体" panose="02010609060101010101" pitchFamily="49" charset="-122"/>
              </a:rPr>
              <a:t>的形式进行有性繁殖：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7878" name="Text Box 6"/>
          <p:cNvSpPr txBox="1"/>
          <p:nvPr/>
        </p:nvSpPr>
        <p:spPr>
          <a:xfrm>
            <a:off x="611188" y="2638425"/>
            <a:ext cx="6780212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1）两个性别不同的单倍体细胞靠近，相互接触；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7879" name="Text Box 7"/>
          <p:cNvSpPr txBox="1"/>
          <p:nvPr/>
        </p:nvSpPr>
        <p:spPr>
          <a:xfrm>
            <a:off x="611188" y="3359150"/>
            <a:ext cx="4329112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2）接触处细胞壁消失，质配；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7880" name="Text Box 8"/>
          <p:cNvSpPr txBox="1"/>
          <p:nvPr/>
        </p:nvSpPr>
        <p:spPr>
          <a:xfrm>
            <a:off x="611188" y="4006850"/>
            <a:ext cx="4941887" cy="4667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99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3）核配，形成二倍体核的接合子：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7881" name="Text Box 9"/>
          <p:cNvSpPr txBox="1"/>
          <p:nvPr/>
        </p:nvSpPr>
        <p:spPr>
          <a:xfrm>
            <a:off x="900113" y="4870450"/>
            <a:ext cx="7461250" cy="831850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A、</a:t>
            </a:r>
            <a:r>
              <a:rPr lang="zh-CN" altLang="en-US" sz="2400" b="1" dirty="0">
                <a:ea typeface="黑体" panose="02010609060101010101" pitchFamily="49" charset="-122"/>
              </a:rPr>
              <a:t>以二倍体方式进行营养细胞生长繁殖，独立生活；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下次有性繁殖前进行减数分裂。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7882" name="Text Box 10"/>
          <p:cNvSpPr txBox="1"/>
          <p:nvPr/>
        </p:nvSpPr>
        <p:spPr>
          <a:xfrm>
            <a:off x="900113" y="5807075"/>
            <a:ext cx="8054975" cy="831850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进行减数分裂，形成4个或8个子囊孢子，而原有的营养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细胞就成为子囊。子囊孢子萌发形成单倍体营养细胞。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78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78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78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7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878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7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78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878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878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878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87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87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7877" grpId="0"/>
      <p:bldP spid="1487878" grpId="0" animBg="1"/>
      <p:bldP spid="1487879" grpId="0" animBg="1"/>
      <p:bldP spid="1487880" grpId="0" animBg="1"/>
      <p:bldP spid="1487881" grpId="0" animBg="1"/>
      <p:bldP spid="148788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Text Box 2"/>
          <p:cNvSpPr txBox="1"/>
          <p:nvPr/>
        </p:nvSpPr>
        <p:spPr>
          <a:xfrm>
            <a:off x="6877050" y="1588"/>
            <a:ext cx="20589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二、 酵母菌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7587" name="Text Box 3"/>
          <p:cNvSpPr txBox="1"/>
          <p:nvPr/>
        </p:nvSpPr>
        <p:spPr>
          <a:xfrm>
            <a:off x="315913" y="0"/>
            <a:ext cx="3563937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（五）繁殖方式和生活史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7588" name="Text Box 4"/>
          <p:cNvSpPr txBox="1"/>
          <p:nvPr/>
        </p:nvSpPr>
        <p:spPr>
          <a:xfrm>
            <a:off x="904875" y="982663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3、生活史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8901" name="Text Box 5"/>
          <p:cNvSpPr txBox="1"/>
          <p:nvPr/>
        </p:nvSpPr>
        <p:spPr>
          <a:xfrm>
            <a:off x="827088" y="1628775"/>
            <a:ext cx="7853362" cy="466725"/>
          </a:xfrm>
          <a:prstGeom prst="rect">
            <a:avLst/>
          </a:prstGeom>
          <a:solidFill>
            <a:srgbClr val="0033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酵母菌单倍体和双倍体细胞均可独立存在，有三种类型：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8902" name="Text Box 6"/>
          <p:cNvSpPr txBox="1"/>
          <p:nvPr/>
        </p:nvSpPr>
        <p:spPr>
          <a:xfrm>
            <a:off x="0" y="2566988"/>
            <a:ext cx="9528175" cy="17922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1）营养体以单倍体形式存在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（核配后立即进行减数分裂）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 marL="0" lvl="0" indent="0">
              <a:lnSpc>
                <a:spcPct val="15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2）营养体以双倍体形式存在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（核配后不立即进行减数分裂）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  <a:p>
            <a:pPr marL="0" lvl="0" indent="0">
              <a:lnSpc>
                <a:spcPct val="15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3）营养体既可以单倍体也可以双倍体形式存在，都可进行出芽繁殖。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1488903" name="Text Box 7"/>
          <p:cNvSpPr txBox="1"/>
          <p:nvPr/>
        </p:nvSpPr>
        <p:spPr>
          <a:xfrm>
            <a:off x="1403350" y="5300663"/>
            <a:ext cx="6270625" cy="708025"/>
          </a:xfrm>
          <a:prstGeom prst="rect">
            <a:avLst/>
          </a:prstGeom>
          <a:solidFill>
            <a:schemeClr val="bg2"/>
          </a:solidFill>
          <a:ln w="66675" cap="flat" cmpd="sng">
            <a:solidFill>
              <a:srgbClr val="339966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尚未发现其有性阶段的被称为</a:t>
            </a:r>
            <a:r>
              <a:rPr lang="zh-CN" altLang="en-US" sz="3600" b="1" dirty="0">
                <a:solidFill>
                  <a:srgbClr val="00FFFF"/>
                </a:solidFill>
                <a:ea typeface="黑体" panose="02010609060101010101" pitchFamily="49" charset="-122"/>
              </a:rPr>
              <a:t>假酵母</a:t>
            </a:r>
            <a:endParaRPr lang="zh-CN" altLang="en-US" sz="36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8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8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88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88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901" grpId="0" animBg="1"/>
      <p:bldP spid="1488902" grpId="0"/>
      <p:bldP spid="148890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8610" name="组合 4"/>
          <p:cNvGrpSpPr/>
          <p:nvPr/>
        </p:nvGrpSpPr>
        <p:grpSpPr>
          <a:xfrm>
            <a:off x="250825" y="19050"/>
            <a:ext cx="8675688" cy="5327650"/>
            <a:chOff x="234233" y="764704"/>
            <a:chExt cx="8675533" cy="5328592"/>
          </a:xfrm>
        </p:grpSpPr>
        <p:pic>
          <p:nvPicPr>
            <p:cNvPr id="6861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4233" y="764704"/>
              <a:ext cx="8675533" cy="532859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8613" name="矩形 2"/>
            <p:cNvSpPr/>
            <p:nvPr/>
          </p:nvSpPr>
          <p:spPr>
            <a:xfrm>
              <a:off x="6732240" y="4365104"/>
              <a:ext cx="2177526" cy="648072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  <p:sp>
          <p:nvSpPr>
            <p:cNvPr id="68614" name="矩形 3"/>
            <p:cNvSpPr/>
            <p:nvPr/>
          </p:nvSpPr>
          <p:spPr>
            <a:xfrm>
              <a:off x="5724128" y="4941168"/>
              <a:ext cx="3185638" cy="115212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  <p:sp>
        <p:nvSpPr>
          <p:cNvPr id="68611" name="文本框 5"/>
          <p:cNvSpPr txBox="1"/>
          <p:nvPr/>
        </p:nvSpPr>
        <p:spPr>
          <a:xfrm>
            <a:off x="323850" y="5334000"/>
            <a:ext cx="8496300" cy="14478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200" b="1" dirty="0">
                <a:solidFill>
                  <a:srgbClr val="FFFF00"/>
                </a:solidFill>
              </a:rPr>
              <a:t>酿酒酵母：营养丰富时，营养体以二倍体形式无性繁殖；营养缺乏时，经减数分裂，形成单倍体子囊孢子，当营养恢复时，子囊孢子萌发，可以单倍体无性繁殖，也可以两个性别不同单倍体进行有性繁殖，形成二倍体。</a:t>
            </a:r>
            <a:endParaRPr lang="zh-CN" altLang="en-US" sz="22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9634" name="组合 4"/>
          <p:cNvGrpSpPr/>
          <p:nvPr/>
        </p:nvGrpSpPr>
        <p:grpSpPr>
          <a:xfrm>
            <a:off x="34925" y="0"/>
            <a:ext cx="4691063" cy="2862263"/>
            <a:chOff x="35278" y="0"/>
            <a:chExt cx="4690648" cy="2862844"/>
          </a:xfrm>
        </p:grpSpPr>
        <p:pic>
          <p:nvPicPr>
            <p:cNvPr id="69640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278" y="0"/>
              <a:ext cx="4690648" cy="2862844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641" name="矩形 2"/>
            <p:cNvSpPr/>
            <p:nvPr/>
          </p:nvSpPr>
          <p:spPr>
            <a:xfrm>
              <a:off x="4283968" y="764704"/>
              <a:ext cx="441958" cy="209814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  <p:sp>
          <p:nvSpPr>
            <p:cNvPr id="69642" name="矩形 3"/>
            <p:cNvSpPr/>
            <p:nvPr/>
          </p:nvSpPr>
          <p:spPr>
            <a:xfrm>
              <a:off x="2555776" y="2564904"/>
              <a:ext cx="1296144" cy="29794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  <p:grpSp>
        <p:nvGrpSpPr>
          <p:cNvPr id="69635" name="组合 9"/>
          <p:cNvGrpSpPr/>
          <p:nvPr/>
        </p:nvGrpSpPr>
        <p:grpSpPr>
          <a:xfrm>
            <a:off x="1325563" y="2636838"/>
            <a:ext cx="7818437" cy="4171950"/>
            <a:chOff x="1326253" y="2636912"/>
            <a:chExt cx="7817747" cy="4171606"/>
          </a:xfrm>
        </p:grpSpPr>
        <p:pic>
          <p:nvPicPr>
            <p:cNvPr id="6963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26253" y="2689611"/>
              <a:ext cx="7817747" cy="4118907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69637" name="矩形 6"/>
            <p:cNvSpPr/>
            <p:nvPr/>
          </p:nvSpPr>
          <p:spPr>
            <a:xfrm>
              <a:off x="1326253" y="2713874"/>
              <a:ext cx="869483" cy="129119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  <p:sp>
          <p:nvSpPr>
            <p:cNvPr id="69638" name="矩形 7"/>
            <p:cNvSpPr/>
            <p:nvPr/>
          </p:nvSpPr>
          <p:spPr>
            <a:xfrm>
              <a:off x="2123728" y="2636912"/>
              <a:ext cx="1728192" cy="100315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  <p:sp>
          <p:nvSpPr>
            <p:cNvPr id="69639" name="矩形 8"/>
            <p:cNvSpPr/>
            <p:nvPr/>
          </p:nvSpPr>
          <p:spPr>
            <a:xfrm>
              <a:off x="6012160" y="5243268"/>
              <a:ext cx="3131840" cy="1556792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1682" name="组合 7"/>
          <p:cNvGrpSpPr/>
          <p:nvPr/>
        </p:nvGrpSpPr>
        <p:grpSpPr>
          <a:xfrm>
            <a:off x="577850" y="1965325"/>
            <a:ext cx="8408988" cy="4776788"/>
            <a:chOff x="577192" y="1916832"/>
            <a:chExt cx="8409326" cy="4775741"/>
          </a:xfrm>
        </p:grpSpPr>
        <p:pic>
          <p:nvPicPr>
            <p:cNvPr id="71687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77192" y="1916832"/>
              <a:ext cx="8409326" cy="4775741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1688" name="矩形 6"/>
            <p:cNvSpPr/>
            <p:nvPr/>
          </p:nvSpPr>
          <p:spPr>
            <a:xfrm>
              <a:off x="611560" y="1916832"/>
              <a:ext cx="4896544" cy="1656184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  <p:grpSp>
        <p:nvGrpSpPr>
          <p:cNvPr id="71683" name="组合 4"/>
          <p:cNvGrpSpPr/>
          <p:nvPr/>
        </p:nvGrpSpPr>
        <p:grpSpPr>
          <a:xfrm>
            <a:off x="7938" y="0"/>
            <a:ext cx="5016500" cy="2316163"/>
            <a:chOff x="8101" y="0"/>
            <a:chExt cx="5016387" cy="2316375"/>
          </a:xfrm>
        </p:grpSpPr>
        <p:pic>
          <p:nvPicPr>
            <p:cNvPr id="71684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1" y="0"/>
              <a:ext cx="5016387" cy="2316375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1685" name="矩形 2"/>
            <p:cNvSpPr/>
            <p:nvPr/>
          </p:nvSpPr>
          <p:spPr>
            <a:xfrm>
              <a:off x="4557932" y="188640"/>
              <a:ext cx="452488" cy="108012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  <p:sp>
          <p:nvSpPr>
            <p:cNvPr id="71686" name="矩形 3"/>
            <p:cNvSpPr/>
            <p:nvPr/>
          </p:nvSpPr>
          <p:spPr>
            <a:xfrm>
              <a:off x="899592" y="0"/>
              <a:ext cx="864096" cy="188640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矩形 2"/>
          <p:cNvSpPr/>
          <p:nvPr/>
        </p:nvSpPr>
        <p:spPr>
          <a:xfrm>
            <a:off x="0" y="0"/>
            <a:ext cx="244475" cy="836613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grpSp>
        <p:nvGrpSpPr>
          <p:cNvPr id="72707" name="组合 6"/>
          <p:cNvGrpSpPr/>
          <p:nvPr/>
        </p:nvGrpSpPr>
        <p:grpSpPr>
          <a:xfrm>
            <a:off x="1588" y="0"/>
            <a:ext cx="2914650" cy="3181350"/>
            <a:chOff x="2315" y="0"/>
            <a:chExt cx="2913501" cy="3180938"/>
          </a:xfrm>
        </p:grpSpPr>
        <p:pic>
          <p:nvPicPr>
            <p:cNvPr id="72711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315" y="0"/>
              <a:ext cx="2913501" cy="318093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2712" name="矩形 3"/>
            <p:cNvSpPr/>
            <p:nvPr/>
          </p:nvSpPr>
          <p:spPr>
            <a:xfrm>
              <a:off x="1279717" y="2708920"/>
              <a:ext cx="1621191" cy="472018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  <p:grpSp>
        <p:nvGrpSpPr>
          <p:cNvPr id="72708" name="组合 8"/>
          <p:cNvGrpSpPr/>
          <p:nvPr/>
        </p:nvGrpSpPr>
        <p:grpSpPr>
          <a:xfrm>
            <a:off x="2916238" y="122238"/>
            <a:ext cx="6343650" cy="6691312"/>
            <a:chOff x="2915816" y="121524"/>
            <a:chExt cx="6344136" cy="6691852"/>
          </a:xfrm>
        </p:grpSpPr>
        <p:pic>
          <p:nvPicPr>
            <p:cNvPr id="72709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15816" y="121524"/>
              <a:ext cx="6344136" cy="669185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2710" name="矩形 7"/>
            <p:cNvSpPr/>
            <p:nvPr/>
          </p:nvSpPr>
          <p:spPr>
            <a:xfrm>
              <a:off x="8892480" y="2420888"/>
              <a:ext cx="367472" cy="3744416"/>
            </a:xfrm>
            <a:prstGeom prst="rect">
              <a:avLst/>
            </a:prstGeom>
            <a:solidFill>
              <a:schemeClr val="tx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</a:lstStyle>
            <a:p>
              <a:pPr marL="0" lvl="0" indent="0">
                <a:spcBef>
                  <a:spcPct val="0"/>
                </a:spcBef>
                <a:buNone/>
              </a:pPr>
              <a:endParaRPr lang="zh-CN" altLang="en-US" sz="2800" dirty="0"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373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375" y="73025"/>
            <a:ext cx="8731250" cy="6711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3731" name="文本框 4"/>
          <p:cNvSpPr txBox="1"/>
          <p:nvPr/>
        </p:nvSpPr>
        <p:spPr>
          <a:xfrm>
            <a:off x="6443663" y="0"/>
            <a:ext cx="1998662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（</a:t>
            </a:r>
            <a:r>
              <a:rPr lang="en-US" altLang="zh-CN" sz="2400" b="1" dirty="0">
                <a:solidFill>
                  <a:srgbClr val="FF0000"/>
                </a:solidFill>
              </a:rPr>
              <a:t>P317-318</a:t>
            </a:r>
            <a:r>
              <a:rPr lang="zh-CN" altLang="en-US" sz="2400" b="1" dirty="0">
                <a:solidFill>
                  <a:srgbClr val="FF0000"/>
                </a:solidFill>
              </a:rPr>
              <a:t>）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5650" y="582613"/>
            <a:ext cx="7704138" cy="56943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下列对真菌的描述中错误的是：</a:t>
            </a:r>
            <a:endParaRPr kumimoji="0" lang="en-US" altLang="zh-CN" b="1" kern="1200" cap="none" spc="0" normalizeH="0" baseline="0" noProof="0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b="1" kern="1200" cap="none" spc="0" normalizeH="0" baseline="0" noProof="0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霉菌是丝状真菌的统称，而酵母菌是单细胞真菌的统称，两者都不具有分类学意义；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霉菌形成的菌落大小、形状、颜色等相对稳定，因此霉菌菌落特征是分类依据；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酵母菌不形成无性孢子，而是以出芽方式进行无性繁殖；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真菌的分类以有性繁殖的方式进行“门”分类。</a:t>
            </a:r>
            <a:endParaRPr kumimoji="0" lang="zh-CN" altLang="en-US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2"/>
          <p:cNvSpPr>
            <a:spLocks noGrp="1"/>
          </p:cNvSpPr>
          <p:nvPr>
            <p:ph type="title"/>
          </p:nvPr>
        </p:nvSpPr>
        <p:spPr>
          <a:xfrm>
            <a:off x="395288" y="333375"/>
            <a:ext cx="8001000" cy="684213"/>
          </a:xfrm>
          <a:ln/>
        </p:spPr>
        <p:txBody>
          <a:bodyPr vert="horz" wrap="square" lIns="91440" tIns="45720" rIns="91440" bIns="45720" anchor="ctr" anchorCtr="0"/>
          <a:p>
            <a:pPr algn="l"/>
            <a:r>
              <a:rPr lang="en-US" altLang="zh-CN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、极端嗜盐古生菌</a:t>
            </a:r>
            <a:endParaRPr lang="zh-CN" altLang="en-US" sz="3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267" name="Rectangle 4"/>
          <p:cNvSpPr/>
          <p:nvPr/>
        </p:nvSpPr>
        <p:spPr>
          <a:xfrm>
            <a:off x="323850" y="1125538"/>
            <a:ext cx="4535488" cy="5256212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60000"/>
              </a:lnSpc>
              <a:buClr>
                <a:schemeClr val="accent2"/>
              </a:buClr>
              <a:buFont typeface="Wingdings" panose="05000000000000000000" pitchFamily="2" charset="2"/>
              <a:buChar char="p"/>
            </a:pPr>
            <a:r>
              <a:rPr lang="zh-CN" altLang="en-US" sz="2800" b="1" dirty="0"/>
              <a:t>这是一类生活在很高浓度甚至接近饱和浓度盐环境中的古生菌。采用</a:t>
            </a:r>
            <a:r>
              <a:rPr lang="zh-CN" altLang="en-US" sz="2800" b="1" dirty="0">
                <a:solidFill>
                  <a:srgbClr val="FF0000"/>
                </a:solidFill>
              </a:rPr>
              <a:t>二分裂</a:t>
            </a:r>
            <a:r>
              <a:rPr lang="zh-CN" altLang="en-US" sz="2800" b="1" dirty="0"/>
              <a:t>法进行繁殖，</a:t>
            </a:r>
            <a:r>
              <a:rPr lang="zh-CN" altLang="en-US" sz="2800" b="1" dirty="0">
                <a:solidFill>
                  <a:srgbClr val="FF0000"/>
                </a:solidFill>
              </a:rPr>
              <a:t>无休眠状态，不产孢子，多数不运动，少数靠鞭毛运动。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1268" name="Picture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27588" y="19050"/>
            <a:ext cx="430212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4"/>
          <p:cNvSpPr>
            <a:spLocks noGrp="1"/>
          </p:cNvSpPr>
          <p:nvPr>
            <p:ph type="title"/>
          </p:nvPr>
        </p:nvSpPr>
        <p:spPr>
          <a:xfrm>
            <a:off x="468313" y="188913"/>
            <a:ext cx="7793037" cy="639762"/>
          </a:xfrm>
          <a:ln/>
        </p:spPr>
        <p:txBody>
          <a:bodyPr vert="horz" wrap="square" lIns="91440" tIns="45720" rIns="91440" bIns="45720" anchor="ctr" anchorCtr="0"/>
          <a:p>
            <a:r>
              <a:rPr lang="zh-CN" altLang="en-US" sz="3000" b="1" dirty="0">
                <a:solidFill>
                  <a:srgbClr val="FFFF00"/>
                </a:solidFill>
                <a:latin typeface="楷体_GB2312"/>
                <a:ea typeface="楷体_GB2312"/>
              </a:rPr>
              <a:t>盐沼盐杆菌</a:t>
            </a:r>
            <a:r>
              <a:rPr lang="zh-CN" altLang="en-US" sz="3000" b="1" i="1" dirty="0">
                <a:solidFill>
                  <a:srgbClr val="FFFF00"/>
                </a:solidFill>
              </a:rPr>
              <a:t> </a:t>
            </a:r>
            <a:r>
              <a:rPr lang="en-US" altLang="zh-CN" sz="3000" b="1" i="1" dirty="0">
                <a:solidFill>
                  <a:srgbClr val="FFFF00"/>
                </a:solidFill>
              </a:rPr>
              <a:t>Halobacterium spp.</a:t>
            </a:r>
            <a:endParaRPr lang="en-US" altLang="zh-CN" sz="3000" b="1" i="1" dirty="0">
              <a:solidFill>
                <a:srgbClr val="FFFF00"/>
              </a:solidFill>
            </a:endParaRPr>
          </a:p>
        </p:txBody>
      </p:sp>
      <p:sp>
        <p:nvSpPr>
          <p:cNvPr id="12291" name="Rectangle 5"/>
          <p:cNvSpPr>
            <a:spLocks noGrp="1"/>
          </p:cNvSpPr>
          <p:nvPr>
            <p:ph idx="1"/>
          </p:nvPr>
        </p:nvSpPr>
        <p:spPr>
          <a:xfrm>
            <a:off x="3492500" y="981075"/>
            <a:ext cx="5327650" cy="5400675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70000"/>
              </a:lnSpc>
            </a:pPr>
            <a:r>
              <a:rPr lang="zh-CN" altLang="en-US" sz="2800" b="1" dirty="0"/>
              <a:t>细胞杆状</a:t>
            </a:r>
            <a:r>
              <a:rPr lang="en-US" altLang="zh-CN" sz="2800" b="1" dirty="0"/>
              <a:t>(0.5</a:t>
            </a:r>
            <a:r>
              <a:rPr lang="zh-CN" altLang="en-US" sz="2800" b="1" dirty="0"/>
              <a:t>～</a:t>
            </a:r>
            <a:r>
              <a:rPr lang="en-US" altLang="zh-CN" sz="2800" b="1" dirty="0"/>
              <a:t>1.2μm ×1.0</a:t>
            </a:r>
            <a:r>
              <a:rPr lang="zh-CN" altLang="en-US" sz="2800" b="1" dirty="0"/>
              <a:t>～</a:t>
            </a:r>
            <a:r>
              <a:rPr lang="en-US" altLang="zh-CN" sz="2800" b="1" dirty="0"/>
              <a:t>6.0μm)</a:t>
            </a:r>
            <a:r>
              <a:rPr lang="zh-CN" altLang="en-US" sz="2800" b="1" dirty="0"/>
              <a:t>。运动。有些菌株具有气泡囊。革兰氏阴性，好氧，化能异养型。</a:t>
            </a:r>
            <a:endParaRPr lang="zh-CN" altLang="en-US" sz="2800" b="1" dirty="0"/>
          </a:p>
          <a:p>
            <a:pPr>
              <a:lnSpc>
                <a:spcPct val="170000"/>
              </a:lnSpc>
            </a:pPr>
            <a:r>
              <a:rPr lang="zh-CN" altLang="en-US" sz="2800" b="1" dirty="0"/>
              <a:t>生活在盐湖、盐场及腐败的盐制品等中性盐环境中。</a:t>
            </a:r>
            <a:endParaRPr lang="zh-CN" altLang="en-US" sz="2800" b="1" dirty="0"/>
          </a:p>
          <a:p>
            <a:endParaRPr lang="en-US" altLang="zh-CN" sz="2800" b="1" dirty="0"/>
          </a:p>
        </p:txBody>
      </p:sp>
      <p:pic>
        <p:nvPicPr>
          <p:cNvPr id="12292" name="Picture 6" descr="Halobacterium spp_jpg">
            <a:hlinkClick r:id="rId1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1412875"/>
            <a:ext cx="3143250" cy="3921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Rectangle 7"/>
          <p:cNvSpPr/>
          <p:nvPr/>
        </p:nvSpPr>
        <p:spPr>
          <a:xfrm>
            <a:off x="1943100" y="1816100"/>
            <a:ext cx="0" cy="34925"/>
          </a:xfrm>
          <a:prstGeom prst="rect">
            <a:avLst/>
          </a:prstGeom>
          <a:solidFill>
            <a:srgbClr val="F8F8F8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Rectangle 4"/>
          <p:cNvSpPr>
            <a:spLocks noGrp="1"/>
          </p:cNvSpPr>
          <p:nvPr>
            <p:ph type="title"/>
          </p:nvPr>
        </p:nvSpPr>
        <p:spPr>
          <a:xfrm>
            <a:off x="468313" y="333375"/>
            <a:ext cx="7793037" cy="711200"/>
          </a:xfrm>
          <a:ln/>
        </p:spPr>
        <p:txBody>
          <a:bodyPr vert="horz" wrap="square" lIns="91440" tIns="45720" rIns="91440" bIns="45720" anchor="ctr" anchorCtr="0"/>
          <a:p>
            <a:pPr algn="l"/>
            <a:r>
              <a:rPr lang="en-US" altLang="zh-CN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、极端嗜热古生菌</a:t>
            </a:r>
            <a:endParaRPr lang="zh-CN" altLang="en-US" sz="32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315" name="Rectangle 5"/>
          <p:cNvSpPr>
            <a:spLocks noGrp="1"/>
          </p:cNvSpPr>
          <p:nvPr>
            <p:ph idx="1"/>
          </p:nvPr>
        </p:nvSpPr>
        <p:spPr>
          <a:xfrm>
            <a:off x="250825" y="1268413"/>
            <a:ext cx="4033838" cy="5184775"/>
          </a:xfrm>
          <a:ln/>
        </p:spPr>
        <p:txBody>
          <a:bodyPr vert="horz" wrap="square" lIns="91440" tIns="45720" rIns="91440" bIns="45720" anchor="t" anchorCtr="0"/>
          <a:p>
            <a:pPr>
              <a:lnSpc>
                <a:spcPct val="110000"/>
              </a:lnSpc>
            </a:pPr>
            <a:r>
              <a:rPr lang="zh-CN" altLang="en-US" sz="2800" b="1" dirty="0"/>
              <a:t>极端嗜热或超嗜热，生长要求的温度范围为 </a:t>
            </a:r>
            <a:r>
              <a:rPr lang="en-US" altLang="zh-CN" sz="2800" b="1" dirty="0"/>
              <a:t>45℃~110℃</a:t>
            </a:r>
            <a:r>
              <a:rPr lang="zh-CN" altLang="en-US" sz="2800" b="1" dirty="0"/>
              <a:t>，最适为 </a:t>
            </a:r>
            <a:r>
              <a:rPr lang="en-US" altLang="zh-CN" sz="2800" b="1" dirty="0"/>
              <a:t>70℃~105℃</a:t>
            </a:r>
            <a:r>
              <a:rPr lang="zh-CN" altLang="en-US" sz="2800" b="1" dirty="0"/>
              <a:t>，且要求 </a:t>
            </a:r>
            <a:r>
              <a:rPr lang="en-US" altLang="zh-CN" sz="2800" b="1" dirty="0"/>
              <a:t>pH </a:t>
            </a:r>
            <a:r>
              <a:rPr lang="zh-CN" altLang="en-US" sz="2800" b="1" dirty="0"/>
              <a:t>为 </a:t>
            </a:r>
            <a:r>
              <a:rPr lang="en-US" altLang="zh-CN" sz="2800" b="1" dirty="0"/>
              <a:t>1~3 </a:t>
            </a:r>
            <a:r>
              <a:rPr lang="zh-CN" altLang="en-US" sz="2800" b="1" dirty="0"/>
              <a:t>的高酸度环境。</a:t>
            </a:r>
            <a:endParaRPr lang="zh-CN" altLang="en-US" sz="2800" b="1" dirty="0"/>
          </a:p>
          <a:p>
            <a:pPr>
              <a:lnSpc>
                <a:spcPct val="110000"/>
              </a:lnSpc>
            </a:pPr>
            <a:r>
              <a:rPr lang="zh-CN" altLang="en-US" sz="2800" b="1" dirty="0"/>
              <a:t>主要分布于含硫温泉、火山口、燃烧后的煤矿等环境。</a:t>
            </a:r>
            <a:endParaRPr lang="en-US" altLang="zh-CN" sz="2500" dirty="0"/>
          </a:p>
        </p:txBody>
      </p:sp>
      <p:pic>
        <p:nvPicPr>
          <p:cNvPr id="13316" name="Picture 2" descr="b-f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8463" y="317500"/>
            <a:ext cx="4935537" cy="5616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a0977b97-d82e-4c16-86a8-0f55b1b45d9a"/>
  <p:tag name="COMMONDATA" val="eyJoZGlkIjoiMTFlZjIzMmQyMjllNTBiODA2MDJmZDNlYzJmMTdmNmEifQ=="/>
</p:tagLst>
</file>

<file path=ppt/theme/theme1.xml><?xml version="1.0" encoding="utf-8"?>
<a:theme xmlns:a="http://schemas.openxmlformats.org/drawingml/2006/main" name="冲动型模板">
  <a:themeElements>
    <a:clrScheme name="冲动型模板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冲动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冲动型模板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Office\Templates\演示文稿设计\冲动型模板.pot</Template>
  <TotalTime>0</TotalTime>
  <Words>6591</Words>
  <Application>WPS 演示</Application>
  <PresentationFormat>全屏显示(4:3)</PresentationFormat>
  <Paragraphs>683</Paragraphs>
  <Slides>68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2" baseType="lpstr">
      <vt:lpstr>Arial</vt:lpstr>
      <vt:lpstr>宋体</vt:lpstr>
      <vt:lpstr>Wingdings</vt:lpstr>
      <vt:lpstr>Times New Roman</vt:lpstr>
      <vt:lpstr>黑体</vt:lpstr>
      <vt:lpstr>Marlett</vt:lpstr>
      <vt:lpstr>Verdana</vt:lpstr>
      <vt:lpstr>楷体_GB2312</vt:lpstr>
      <vt:lpstr>新宋体</vt:lpstr>
      <vt:lpstr>Georgia</vt:lpstr>
      <vt:lpstr>Symbol</vt:lpstr>
      <vt:lpstr>微软雅黑</vt:lpstr>
      <vt:lpstr>Arial Unicode MS</vt:lpstr>
      <vt:lpstr>冲动型模板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TZX</dc:creator>
  <cp:lastModifiedBy>彩星、巧成拙</cp:lastModifiedBy>
  <cp:revision>492</cp:revision>
  <cp:lastPrinted>2023-03-14T03:09:20Z</cp:lastPrinted>
  <dcterms:created xsi:type="dcterms:W3CDTF">2000-06-05T12:03:43Z</dcterms:created>
  <dcterms:modified xsi:type="dcterms:W3CDTF">2023-03-29T09:42:39Z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A6E60BDD5FA647C3A8DCE127B606BFEF</vt:lpwstr>
  </property>
  <property fmtid="{D5CDD505-2E9C-101B-9397-08002B2CF9AE}" pid="3" name="KSOProductBuildVer">
    <vt:lpwstr>2052-11.1.0.13703</vt:lpwstr>
  </property>
</Properties>
</file>